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24"/>
  </p:notesMasterIdLst>
  <p:sldIdLst>
    <p:sldId id="273" r:id="rId2"/>
    <p:sldId id="274" r:id="rId3"/>
    <p:sldId id="275" r:id="rId4"/>
    <p:sldId id="279" r:id="rId5"/>
    <p:sldId id="267" r:id="rId6"/>
    <p:sldId id="272" r:id="rId7"/>
    <p:sldId id="268" r:id="rId8"/>
    <p:sldId id="280" r:id="rId9"/>
    <p:sldId id="283" r:id="rId10"/>
    <p:sldId id="282" r:id="rId11"/>
    <p:sldId id="281" r:id="rId12"/>
    <p:sldId id="295" r:id="rId13"/>
    <p:sldId id="259" r:id="rId14"/>
    <p:sldId id="284" r:id="rId15"/>
    <p:sldId id="296" r:id="rId16"/>
    <p:sldId id="286" r:id="rId17"/>
    <p:sldId id="285" r:id="rId18"/>
    <p:sldId id="288" r:id="rId19"/>
    <p:sldId id="260" r:id="rId20"/>
    <p:sldId id="289" r:id="rId21"/>
    <p:sldId id="290" r:id="rId22"/>
    <p:sldId id="291" r:id="rId23"/>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Tahoma" charset="0"/>
        <a:ea typeface="+mn-ea"/>
        <a:cs typeface="Arial" charset="0"/>
      </a:defRPr>
    </a:lvl1pPr>
    <a:lvl2pPr marL="457200" algn="l" rtl="0" fontAlgn="base">
      <a:spcBef>
        <a:spcPct val="0"/>
      </a:spcBef>
      <a:spcAft>
        <a:spcPct val="0"/>
      </a:spcAft>
      <a:defRPr kern="1200">
        <a:solidFill>
          <a:schemeClr val="tx1"/>
        </a:solidFill>
        <a:latin typeface="Tahoma" charset="0"/>
        <a:ea typeface="+mn-ea"/>
        <a:cs typeface="Arial" charset="0"/>
      </a:defRPr>
    </a:lvl2pPr>
    <a:lvl3pPr marL="914400" algn="l" rtl="0" fontAlgn="base">
      <a:spcBef>
        <a:spcPct val="0"/>
      </a:spcBef>
      <a:spcAft>
        <a:spcPct val="0"/>
      </a:spcAft>
      <a:defRPr kern="1200">
        <a:solidFill>
          <a:schemeClr val="tx1"/>
        </a:solidFill>
        <a:latin typeface="Tahoma" charset="0"/>
        <a:ea typeface="+mn-ea"/>
        <a:cs typeface="Arial" charset="0"/>
      </a:defRPr>
    </a:lvl3pPr>
    <a:lvl4pPr marL="1371600" algn="l" rtl="0" fontAlgn="base">
      <a:spcBef>
        <a:spcPct val="0"/>
      </a:spcBef>
      <a:spcAft>
        <a:spcPct val="0"/>
      </a:spcAft>
      <a:defRPr kern="1200">
        <a:solidFill>
          <a:schemeClr val="tx1"/>
        </a:solidFill>
        <a:latin typeface="Tahoma" charset="0"/>
        <a:ea typeface="+mn-ea"/>
        <a:cs typeface="Arial" charset="0"/>
      </a:defRPr>
    </a:lvl4pPr>
    <a:lvl5pPr marL="1828800" algn="l" rtl="0" fontAlgn="base">
      <a:spcBef>
        <a:spcPct val="0"/>
      </a:spcBef>
      <a:spcAft>
        <a:spcPct val="0"/>
      </a:spcAft>
      <a:defRPr kern="1200">
        <a:solidFill>
          <a:schemeClr val="tx1"/>
        </a:solidFill>
        <a:latin typeface="Tahoma" charset="0"/>
        <a:ea typeface="+mn-ea"/>
        <a:cs typeface="Arial" charset="0"/>
      </a:defRPr>
    </a:lvl5pPr>
    <a:lvl6pPr marL="2286000" algn="l" defTabSz="914400" rtl="0" eaLnBrk="1" latinLnBrk="0" hangingPunct="1">
      <a:defRPr kern="1200">
        <a:solidFill>
          <a:schemeClr val="tx1"/>
        </a:solidFill>
        <a:latin typeface="Tahoma" charset="0"/>
        <a:ea typeface="+mn-ea"/>
        <a:cs typeface="Arial" charset="0"/>
      </a:defRPr>
    </a:lvl6pPr>
    <a:lvl7pPr marL="2743200" algn="l" defTabSz="914400" rtl="0" eaLnBrk="1" latinLnBrk="0" hangingPunct="1">
      <a:defRPr kern="1200">
        <a:solidFill>
          <a:schemeClr val="tx1"/>
        </a:solidFill>
        <a:latin typeface="Tahoma" charset="0"/>
        <a:ea typeface="+mn-ea"/>
        <a:cs typeface="Arial" charset="0"/>
      </a:defRPr>
    </a:lvl7pPr>
    <a:lvl8pPr marL="3200400" algn="l" defTabSz="914400" rtl="0" eaLnBrk="1" latinLnBrk="0" hangingPunct="1">
      <a:defRPr kern="1200">
        <a:solidFill>
          <a:schemeClr val="tx1"/>
        </a:solidFill>
        <a:latin typeface="Tahoma" charset="0"/>
        <a:ea typeface="+mn-ea"/>
        <a:cs typeface="Arial" charset="0"/>
      </a:defRPr>
    </a:lvl8pPr>
    <a:lvl9pPr marL="3657600" algn="l" defTabSz="914400" rtl="0" eaLnBrk="1" latinLnBrk="0" hangingPunct="1">
      <a:defRPr kern="1200">
        <a:solidFill>
          <a:schemeClr val="tx1"/>
        </a:solidFill>
        <a:latin typeface="Tahoma"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clrMru>
    <a:srgbClr val="000000"/>
    <a:srgbClr val="FF9999"/>
    <a:srgbClr val="FF7C80"/>
    <a:srgbClr val="FFCCFF"/>
    <a:srgbClr val="77212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Φωτεινό στυλ 1 - Έμφαση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Φωτεινό στυλ 1 - Έμφαση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Φωτεινό στυλ 1 - Έμφαση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Φωτεινό στυλ 1 - Έμφαση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Φωτεινό στυλ 1 - Έμφαση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164" y="-8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16C33F-7476-445D-ABE3-385CF744ACCA}" type="doc">
      <dgm:prSet loTypeId="urn:microsoft.com/office/officeart/2008/layout/HalfCircleOrganizationChart" loCatId="hierarchy" qsTypeId="urn:microsoft.com/office/officeart/2005/8/quickstyle/simple5" qsCatId="simple" csTypeId="urn:microsoft.com/office/officeart/2005/8/colors/accent1_2" csCatId="accent1" phldr="1"/>
      <dgm:spPr/>
      <dgm:t>
        <a:bodyPr/>
        <a:lstStyle/>
        <a:p>
          <a:endParaRPr lang="el-GR"/>
        </a:p>
      </dgm:t>
    </dgm:pt>
    <dgm:pt modelId="{8AA5B1A7-A1BE-428C-8421-DE27A7E886CC}">
      <dgm:prSet phldrT="[Κείμενο]" custT="1"/>
      <dgm:spPr/>
      <dgm:t>
        <a:bodyPr/>
        <a:lstStyle/>
        <a:p>
          <a:r>
            <a:rPr lang="el-GR" sz="2800" b="1" dirty="0" smtClean="0">
              <a:solidFill>
                <a:srgbClr val="000000"/>
              </a:solidFill>
              <a:latin typeface="Myriad Pro" pitchFamily="34" charset="0"/>
            </a:rPr>
            <a:t>Επιστημονική Υπεύθυνη</a:t>
          </a:r>
          <a:endParaRPr lang="en-US" sz="2800" b="1" dirty="0" smtClean="0">
            <a:solidFill>
              <a:srgbClr val="000000"/>
            </a:solidFill>
            <a:latin typeface="Myriad Pro" pitchFamily="34" charset="0"/>
          </a:endParaRPr>
        </a:p>
        <a:p>
          <a:r>
            <a:rPr lang="el-GR" sz="2800" b="1" dirty="0" smtClean="0">
              <a:solidFill>
                <a:srgbClr val="000000"/>
              </a:solidFill>
              <a:latin typeface="Myriad Pro" pitchFamily="34" charset="0"/>
            </a:rPr>
            <a:t>Κα Νικάνδρου Ειρήνη</a:t>
          </a:r>
          <a:endParaRPr lang="en-US" sz="2800" b="1" dirty="0" smtClean="0">
            <a:solidFill>
              <a:srgbClr val="000000"/>
            </a:solidFill>
            <a:latin typeface="Myriad Pro" pitchFamily="34" charset="0"/>
          </a:endParaRPr>
        </a:p>
        <a:p>
          <a:r>
            <a:rPr lang="el-GR" sz="2800" b="1" dirty="0" smtClean="0">
              <a:solidFill>
                <a:srgbClr val="000000"/>
              </a:solidFill>
              <a:latin typeface="Myriad Pro" pitchFamily="34" charset="0"/>
            </a:rPr>
            <a:t>Επίκουρη Καθηγήτρια </a:t>
          </a:r>
          <a:endParaRPr lang="el-GR" sz="2800" b="1" dirty="0">
            <a:solidFill>
              <a:srgbClr val="000000"/>
            </a:solidFill>
            <a:latin typeface="Myriad Pro" pitchFamily="34" charset="0"/>
          </a:endParaRPr>
        </a:p>
      </dgm:t>
    </dgm:pt>
    <dgm:pt modelId="{11BD48B5-33AD-490C-89AC-B1BC52AD1A7B}" type="parTrans" cxnId="{DEA5ED22-FC46-4A14-92DF-FC32A5E86F30}">
      <dgm:prSet/>
      <dgm:spPr/>
      <dgm:t>
        <a:bodyPr/>
        <a:lstStyle/>
        <a:p>
          <a:endParaRPr lang="el-GR"/>
        </a:p>
      </dgm:t>
    </dgm:pt>
    <dgm:pt modelId="{33B04A71-DE09-4BEC-A677-527495D178A0}" type="sibTrans" cxnId="{DEA5ED22-FC46-4A14-92DF-FC32A5E86F30}">
      <dgm:prSet/>
      <dgm:spPr/>
      <dgm:t>
        <a:bodyPr/>
        <a:lstStyle/>
        <a:p>
          <a:endParaRPr lang="el-GR"/>
        </a:p>
      </dgm:t>
    </dgm:pt>
    <dgm:pt modelId="{8C30A980-A9D4-4A52-81B0-16C6A13310A8}">
      <dgm:prSet phldrT="[Κείμενο]"/>
      <dgm:spPr/>
      <dgm:t>
        <a:bodyPr/>
        <a:lstStyle/>
        <a:p>
          <a:r>
            <a:rPr lang="el-GR" b="1" dirty="0" smtClean="0">
              <a:solidFill>
                <a:srgbClr val="000000"/>
              </a:solidFill>
              <a:latin typeface="Myriad Pro" pitchFamily="34" charset="0"/>
            </a:rPr>
            <a:t>Κος Βίκτωρας </a:t>
          </a:r>
          <a:r>
            <a:rPr lang="el-GR" b="1" dirty="0" err="1" smtClean="0">
              <a:solidFill>
                <a:srgbClr val="000000"/>
              </a:solidFill>
              <a:latin typeface="Myriad Pro" pitchFamily="34" charset="0"/>
            </a:rPr>
            <a:t>Κούκης</a:t>
          </a:r>
          <a:endParaRPr lang="el-GR" b="1" dirty="0">
            <a:solidFill>
              <a:srgbClr val="000000"/>
            </a:solidFill>
            <a:latin typeface="Myriad Pro" pitchFamily="34" charset="0"/>
          </a:endParaRPr>
        </a:p>
      </dgm:t>
    </dgm:pt>
    <dgm:pt modelId="{AE10398A-C6F9-4D1C-89E2-4AA2D04CE0FD}" type="parTrans" cxnId="{9D2081BC-B815-4B47-A7AA-240C8EF517A5}">
      <dgm:prSet/>
      <dgm:spPr/>
      <dgm:t>
        <a:bodyPr/>
        <a:lstStyle/>
        <a:p>
          <a:endParaRPr lang="el-GR"/>
        </a:p>
      </dgm:t>
    </dgm:pt>
    <dgm:pt modelId="{110730D7-A31C-4BD4-9046-A8031871F87E}" type="sibTrans" cxnId="{9D2081BC-B815-4B47-A7AA-240C8EF517A5}">
      <dgm:prSet/>
      <dgm:spPr/>
      <dgm:t>
        <a:bodyPr/>
        <a:lstStyle/>
        <a:p>
          <a:endParaRPr lang="el-GR"/>
        </a:p>
      </dgm:t>
    </dgm:pt>
    <dgm:pt modelId="{ED1B37EE-AC07-4AE8-956F-157A93FD1ABC}">
      <dgm:prSet phldrT="[Κείμενο]"/>
      <dgm:spPr/>
      <dgm:t>
        <a:bodyPr/>
        <a:lstStyle/>
        <a:p>
          <a:r>
            <a:rPr lang="el-GR" b="1" dirty="0" smtClean="0">
              <a:solidFill>
                <a:srgbClr val="000000"/>
              </a:solidFill>
              <a:latin typeface="Myriad Pro" pitchFamily="34" charset="0"/>
            </a:rPr>
            <a:t>Κα Αγγελική</a:t>
          </a:r>
        </a:p>
        <a:p>
          <a:r>
            <a:rPr lang="el-GR" b="1" dirty="0" err="1" smtClean="0">
              <a:solidFill>
                <a:srgbClr val="000000"/>
              </a:solidFill>
              <a:latin typeface="Myriad Pro" pitchFamily="34" charset="0"/>
            </a:rPr>
            <a:t>Παναγιωτίδου</a:t>
          </a:r>
          <a:r>
            <a:rPr lang="el-GR" b="1" dirty="0" smtClean="0">
              <a:solidFill>
                <a:srgbClr val="000000"/>
              </a:solidFill>
              <a:latin typeface="Myriad Pro" pitchFamily="34" charset="0"/>
            </a:rPr>
            <a:t> </a:t>
          </a:r>
          <a:endParaRPr lang="el-GR" b="1" dirty="0">
            <a:solidFill>
              <a:srgbClr val="000000"/>
            </a:solidFill>
            <a:latin typeface="Myriad Pro" pitchFamily="34" charset="0"/>
          </a:endParaRPr>
        </a:p>
      </dgm:t>
    </dgm:pt>
    <dgm:pt modelId="{3C3FB677-35C2-4BD5-A771-3783F1D59FE8}" type="parTrans" cxnId="{C06C9A3D-7E64-4016-AAB3-8D055B513D47}">
      <dgm:prSet/>
      <dgm:spPr/>
      <dgm:t>
        <a:bodyPr/>
        <a:lstStyle/>
        <a:p>
          <a:endParaRPr lang="el-GR"/>
        </a:p>
      </dgm:t>
    </dgm:pt>
    <dgm:pt modelId="{25CE534D-8424-45D9-BF9B-79BACEC6CB96}" type="sibTrans" cxnId="{C06C9A3D-7E64-4016-AAB3-8D055B513D47}">
      <dgm:prSet/>
      <dgm:spPr/>
      <dgm:t>
        <a:bodyPr/>
        <a:lstStyle/>
        <a:p>
          <a:endParaRPr lang="el-GR"/>
        </a:p>
      </dgm:t>
    </dgm:pt>
    <dgm:pt modelId="{DC2B03B5-28D0-4883-8637-5ED5BCC1746C}" type="pres">
      <dgm:prSet presAssocID="{D016C33F-7476-445D-ABE3-385CF744ACCA}" presName="Name0" presStyleCnt="0">
        <dgm:presLayoutVars>
          <dgm:orgChart val="1"/>
          <dgm:chPref val="1"/>
          <dgm:dir/>
          <dgm:animOne val="branch"/>
          <dgm:animLvl val="lvl"/>
          <dgm:resizeHandles/>
        </dgm:presLayoutVars>
      </dgm:prSet>
      <dgm:spPr/>
      <dgm:t>
        <a:bodyPr/>
        <a:lstStyle/>
        <a:p>
          <a:endParaRPr lang="el-GR"/>
        </a:p>
      </dgm:t>
    </dgm:pt>
    <dgm:pt modelId="{E8ADDEA2-D0EF-4174-A90B-27B3F49301FA}" type="pres">
      <dgm:prSet presAssocID="{8AA5B1A7-A1BE-428C-8421-DE27A7E886CC}" presName="hierRoot1" presStyleCnt="0">
        <dgm:presLayoutVars>
          <dgm:hierBranch val="init"/>
        </dgm:presLayoutVars>
      </dgm:prSet>
      <dgm:spPr/>
      <dgm:t>
        <a:bodyPr/>
        <a:lstStyle/>
        <a:p>
          <a:endParaRPr lang="el-GR"/>
        </a:p>
      </dgm:t>
    </dgm:pt>
    <dgm:pt modelId="{198BDA5F-728A-44D7-97DC-A48DCB3CEF90}" type="pres">
      <dgm:prSet presAssocID="{8AA5B1A7-A1BE-428C-8421-DE27A7E886CC}" presName="rootComposite1" presStyleCnt="0"/>
      <dgm:spPr/>
      <dgm:t>
        <a:bodyPr/>
        <a:lstStyle/>
        <a:p>
          <a:endParaRPr lang="el-GR"/>
        </a:p>
      </dgm:t>
    </dgm:pt>
    <dgm:pt modelId="{3135E1F4-8821-4D25-9B64-7B715B23ECB4}" type="pres">
      <dgm:prSet presAssocID="{8AA5B1A7-A1BE-428C-8421-DE27A7E886CC}" presName="rootText1" presStyleLbl="alignAcc1" presStyleIdx="0" presStyleCnt="0" custScaleX="545605" custScaleY="269066" custLinFactNeighborX="-132" custLinFactNeighborY="-57665">
        <dgm:presLayoutVars>
          <dgm:chPref val="3"/>
        </dgm:presLayoutVars>
      </dgm:prSet>
      <dgm:spPr/>
      <dgm:t>
        <a:bodyPr/>
        <a:lstStyle/>
        <a:p>
          <a:endParaRPr lang="el-GR"/>
        </a:p>
      </dgm:t>
    </dgm:pt>
    <dgm:pt modelId="{D69E1FC2-6B62-4F1D-9E53-729B3536B5FC}" type="pres">
      <dgm:prSet presAssocID="{8AA5B1A7-A1BE-428C-8421-DE27A7E886CC}" presName="topArc1" presStyleLbl="parChTrans1D1" presStyleIdx="0" presStyleCnt="6"/>
      <dgm:spPr/>
      <dgm:t>
        <a:bodyPr/>
        <a:lstStyle/>
        <a:p>
          <a:endParaRPr lang="el-GR"/>
        </a:p>
      </dgm:t>
    </dgm:pt>
    <dgm:pt modelId="{71C96F1B-6210-4573-8295-E2766DD23B98}" type="pres">
      <dgm:prSet presAssocID="{8AA5B1A7-A1BE-428C-8421-DE27A7E886CC}" presName="bottomArc1" presStyleLbl="parChTrans1D1" presStyleIdx="1" presStyleCnt="6"/>
      <dgm:spPr/>
      <dgm:t>
        <a:bodyPr/>
        <a:lstStyle/>
        <a:p>
          <a:endParaRPr lang="el-GR"/>
        </a:p>
      </dgm:t>
    </dgm:pt>
    <dgm:pt modelId="{93D9F546-CB4D-4AAF-B9A5-B48BB08BD341}" type="pres">
      <dgm:prSet presAssocID="{8AA5B1A7-A1BE-428C-8421-DE27A7E886CC}" presName="topConnNode1" presStyleLbl="node1" presStyleIdx="0" presStyleCnt="0"/>
      <dgm:spPr/>
      <dgm:t>
        <a:bodyPr/>
        <a:lstStyle/>
        <a:p>
          <a:endParaRPr lang="el-GR"/>
        </a:p>
      </dgm:t>
    </dgm:pt>
    <dgm:pt modelId="{AC0908B7-AE05-479C-8CA2-5FA0C695C19C}" type="pres">
      <dgm:prSet presAssocID="{8AA5B1A7-A1BE-428C-8421-DE27A7E886CC}" presName="hierChild2" presStyleCnt="0"/>
      <dgm:spPr/>
      <dgm:t>
        <a:bodyPr/>
        <a:lstStyle/>
        <a:p>
          <a:endParaRPr lang="el-GR"/>
        </a:p>
      </dgm:t>
    </dgm:pt>
    <dgm:pt modelId="{32862645-7263-4865-9E57-7559E7E6A6FE}" type="pres">
      <dgm:prSet presAssocID="{AE10398A-C6F9-4D1C-89E2-4AA2D04CE0FD}" presName="Name28" presStyleLbl="parChTrans1D2" presStyleIdx="0" presStyleCnt="2"/>
      <dgm:spPr/>
      <dgm:t>
        <a:bodyPr/>
        <a:lstStyle/>
        <a:p>
          <a:endParaRPr lang="el-GR"/>
        </a:p>
      </dgm:t>
    </dgm:pt>
    <dgm:pt modelId="{C8009615-2E2D-4E2A-ACFF-81AB978651A2}" type="pres">
      <dgm:prSet presAssocID="{8C30A980-A9D4-4A52-81B0-16C6A13310A8}" presName="hierRoot2" presStyleCnt="0">
        <dgm:presLayoutVars>
          <dgm:hierBranch val="init"/>
        </dgm:presLayoutVars>
      </dgm:prSet>
      <dgm:spPr/>
      <dgm:t>
        <a:bodyPr/>
        <a:lstStyle/>
        <a:p>
          <a:endParaRPr lang="el-GR"/>
        </a:p>
      </dgm:t>
    </dgm:pt>
    <dgm:pt modelId="{281F5970-28E8-454F-9420-3EDCE19717AB}" type="pres">
      <dgm:prSet presAssocID="{8C30A980-A9D4-4A52-81B0-16C6A13310A8}" presName="rootComposite2" presStyleCnt="0"/>
      <dgm:spPr/>
      <dgm:t>
        <a:bodyPr/>
        <a:lstStyle/>
        <a:p>
          <a:endParaRPr lang="el-GR"/>
        </a:p>
      </dgm:t>
    </dgm:pt>
    <dgm:pt modelId="{FD5B4704-75E2-40A8-B40D-4A38A808764D}" type="pres">
      <dgm:prSet presAssocID="{8C30A980-A9D4-4A52-81B0-16C6A13310A8}" presName="rootText2" presStyleLbl="alignAcc1" presStyleIdx="0" presStyleCnt="0" custScaleX="173290" custScaleY="232402">
        <dgm:presLayoutVars>
          <dgm:chPref val="3"/>
        </dgm:presLayoutVars>
      </dgm:prSet>
      <dgm:spPr/>
      <dgm:t>
        <a:bodyPr/>
        <a:lstStyle/>
        <a:p>
          <a:endParaRPr lang="el-GR"/>
        </a:p>
      </dgm:t>
    </dgm:pt>
    <dgm:pt modelId="{800AD6BD-91C4-480D-8477-DF6FBD75B3AF}" type="pres">
      <dgm:prSet presAssocID="{8C30A980-A9D4-4A52-81B0-16C6A13310A8}" presName="topArc2" presStyleLbl="parChTrans1D1" presStyleIdx="2" presStyleCnt="6"/>
      <dgm:spPr/>
      <dgm:t>
        <a:bodyPr/>
        <a:lstStyle/>
        <a:p>
          <a:endParaRPr lang="el-GR"/>
        </a:p>
      </dgm:t>
    </dgm:pt>
    <dgm:pt modelId="{83371CE9-5065-42D9-B859-5E563A8B0F37}" type="pres">
      <dgm:prSet presAssocID="{8C30A980-A9D4-4A52-81B0-16C6A13310A8}" presName="bottomArc2" presStyleLbl="parChTrans1D1" presStyleIdx="3" presStyleCnt="6"/>
      <dgm:spPr/>
      <dgm:t>
        <a:bodyPr/>
        <a:lstStyle/>
        <a:p>
          <a:endParaRPr lang="el-GR"/>
        </a:p>
      </dgm:t>
    </dgm:pt>
    <dgm:pt modelId="{88E8E9C9-B91F-4DC6-8BB2-F3F2C9E2DFB4}" type="pres">
      <dgm:prSet presAssocID="{8C30A980-A9D4-4A52-81B0-16C6A13310A8}" presName="topConnNode2" presStyleLbl="node2" presStyleIdx="0" presStyleCnt="0"/>
      <dgm:spPr/>
      <dgm:t>
        <a:bodyPr/>
        <a:lstStyle/>
        <a:p>
          <a:endParaRPr lang="el-GR"/>
        </a:p>
      </dgm:t>
    </dgm:pt>
    <dgm:pt modelId="{84B3FCA1-D2E3-41C3-AAF7-84128F115700}" type="pres">
      <dgm:prSet presAssocID="{8C30A980-A9D4-4A52-81B0-16C6A13310A8}" presName="hierChild4" presStyleCnt="0"/>
      <dgm:spPr/>
      <dgm:t>
        <a:bodyPr/>
        <a:lstStyle/>
        <a:p>
          <a:endParaRPr lang="el-GR"/>
        </a:p>
      </dgm:t>
    </dgm:pt>
    <dgm:pt modelId="{F357BAAF-085C-47F3-942A-80173BE11A31}" type="pres">
      <dgm:prSet presAssocID="{8C30A980-A9D4-4A52-81B0-16C6A13310A8}" presName="hierChild5" presStyleCnt="0"/>
      <dgm:spPr/>
      <dgm:t>
        <a:bodyPr/>
        <a:lstStyle/>
        <a:p>
          <a:endParaRPr lang="el-GR"/>
        </a:p>
      </dgm:t>
    </dgm:pt>
    <dgm:pt modelId="{DA6A38FB-4A18-4772-B770-7C2F3226CB64}" type="pres">
      <dgm:prSet presAssocID="{3C3FB677-35C2-4BD5-A771-3783F1D59FE8}" presName="Name28" presStyleLbl="parChTrans1D2" presStyleIdx="1" presStyleCnt="2"/>
      <dgm:spPr/>
      <dgm:t>
        <a:bodyPr/>
        <a:lstStyle/>
        <a:p>
          <a:endParaRPr lang="el-GR"/>
        </a:p>
      </dgm:t>
    </dgm:pt>
    <dgm:pt modelId="{59E1EE21-6F54-40DD-BE7C-44E6D3396541}" type="pres">
      <dgm:prSet presAssocID="{ED1B37EE-AC07-4AE8-956F-157A93FD1ABC}" presName="hierRoot2" presStyleCnt="0">
        <dgm:presLayoutVars>
          <dgm:hierBranch val="init"/>
        </dgm:presLayoutVars>
      </dgm:prSet>
      <dgm:spPr/>
      <dgm:t>
        <a:bodyPr/>
        <a:lstStyle/>
        <a:p>
          <a:endParaRPr lang="el-GR"/>
        </a:p>
      </dgm:t>
    </dgm:pt>
    <dgm:pt modelId="{E9C27BF0-DF3C-43B3-B769-22E0B15EB274}" type="pres">
      <dgm:prSet presAssocID="{ED1B37EE-AC07-4AE8-956F-157A93FD1ABC}" presName="rootComposite2" presStyleCnt="0"/>
      <dgm:spPr/>
      <dgm:t>
        <a:bodyPr/>
        <a:lstStyle/>
        <a:p>
          <a:endParaRPr lang="el-GR"/>
        </a:p>
      </dgm:t>
    </dgm:pt>
    <dgm:pt modelId="{C8E61A55-B018-47CA-B6A0-57B7A267F136}" type="pres">
      <dgm:prSet presAssocID="{ED1B37EE-AC07-4AE8-956F-157A93FD1ABC}" presName="rootText2" presStyleLbl="alignAcc1" presStyleIdx="0" presStyleCnt="0" custScaleX="223857" custScaleY="237975">
        <dgm:presLayoutVars>
          <dgm:chPref val="3"/>
        </dgm:presLayoutVars>
      </dgm:prSet>
      <dgm:spPr/>
      <dgm:t>
        <a:bodyPr/>
        <a:lstStyle/>
        <a:p>
          <a:endParaRPr lang="el-GR"/>
        </a:p>
      </dgm:t>
    </dgm:pt>
    <dgm:pt modelId="{FB5F3CE0-E3EA-40ED-85D7-6B1484074CEF}" type="pres">
      <dgm:prSet presAssocID="{ED1B37EE-AC07-4AE8-956F-157A93FD1ABC}" presName="topArc2" presStyleLbl="parChTrans1D1" presStyleIdx="4" presStyleCnt="6"/>
      <dgm:spPr/>
      <dgm:t>
        <a:bodyPr/>
        <a:lstStyle/>
        <a:p>
          <a:endParaRPr lang="el-GR"/>
        </a:p>
      </dgm:t>
    </dgm:pt>
    <dgm:pt modelId="{B801831E-0279-4005-BB38-9B66294F22FA}" type="pres">
      <dgm:prSet presAssocID="{ED1B37EE-AC07-4AE8-956F-157A93FD1ABC}" presName="bottomArc2" presStyleLbl="parChTrans1D1" presStyleIdx="5" presStyleCnt="6"/>
      <dgm:spPr/>
      <dgm:t>
        <a:bodyPr/>
        <a:lstStyle/>
        <a:p>
          <a:endParaRPr lang="el-GR"/>
        </a:p>
      </dgm:t>
    </dgm:pt>
    <dgm:pt modelId="{15DB1887-BE90-4096-99F9-FC90536E109E}" type="pres">
      <dgm:prSet presAssocID="{ED1B37EE-AC07-4AE8-956F-157A93FD1ABC}" presName="topConnNode2" presStyleLbl="node2" presStyleIdx="0" presStyleCnt="0"/>
      <dgm:spPr/>
      <dgm:t>
        <a:bodyPr/>
        <a:lstStyle/>
        <a:p>
          <a:endParaRPr lang="el-GR"/>
        </a:p>
      </dgm:t>
    </dgm:pt>
    <dgm:pt modelId="{27D911E3-D043-4ABF-90E8-CE535BC17C9F}" type="pres">
      <dgm:prSet presAssocID="{ED1B37EE-AC07-4AE8-956F-157A93FD1ABC}" presName="hierChild4" presStyleCnt="0"/>
      <dgm:spPr/>
      <dgm:t>
        <a:bodyPr/>
        <a:lstStyle/>
        <a:p>
          <a:endParaRPr lang="el-GR"/>
        </a:p>
      </dgm:t>
    </dgm:pt>
    <dgm:pt modelId="{68E6C5DF-47B3-42C4-8FAA-8E110564D5FD}" type="pres">
      <dgm:prSet presAssocID="{ED1B37EE-AC07-4AE8-956F-157A93FD1ABC}" presName="hierChild5" presStyleCnt="0"/>
      <dgm:spPr/>
      <dgm:t>
        <a:bodyPr/>
        <a:lstStyle/>
        <a:p>
          <a:endParaRPr lang="el-GR"/>
        </a:p>
      </dgm:t>
    </dgm:pt>
    <dgm:pt modelId="{DFAC3AB6-4320-4789-9F3E-900585FD0C1F}" type="pres">
      <dgm:prSet presAssocID="{8AA5B1A7-A1BE-428C-8421-DE27A7E886CC}" presName="hierChild3" presStyleCnt="0"/>
      <dgm:spPr/>
      <dgm:t>
        <a:bodyPr/>
        <a:lstStyle/>
        <a:p>
          <a:endParaRPr lang="el-GR"/>
        </a:p>
      </dgm:t>
    </dgm:pt>
  </dgm:ptLst>
  <dgm:cxnLst>
    <dgm:cxn modelId="{DDFCF3F0-2C9C-4D3D-91E7-A59F7EF11992}" type="presOf" srcId="{8C30A980-A9D4-4A52-81B0-16C6A13310A8}" destId="{88E8E9C9-B91F-4DC6-8BB2-F3F2C9E2DFB4}" srcOrd="1" destOrd="0" presId="urn:microsoft.com/office/officeart/2008/layout/HalfCircleOrganizationChart"/>
    <dgm:cxn modelId="{65F0A500-1D54-4EF9-BE6A-48ED1282E924}" type="presOf" srcId="{AE10398A-C6F9-4D1C-89E2-4AA2D04CE0FD}" destId="{32862645-7263-4865-9E57-7559E7E6A6FE}" srcOrd="0" destOrd="0" presId="urn:microsoft.com/office/officeart/2008/layout/HalfCircleOrganizationChart"/>
    <dgm:cxn modelId="{DF5FA626-CC75-485A-A770-CD3BA5E0E8A1}" type="presOf" srcId="{3C3FB677-35C2-4BD5-A771-3783F1D59FE8}" destId="{DA6A38FB-4A18-4772-B770-7C2F3226CB64}" srcOrd="0" destOrd="0" presId="urn:microsoft.com/office/officeart/2008/layout/HalfCircleOrganizationChart"/>
    <dgm:cxn modelId="{D3F91283-ADDE-471E-A217-1885EEC938F2}" type="presOf" srcId="{ED1B37EE-AC07-4AE8-956F-157A93FD1ABC}" destId="{15DB1887-BE90-4096-99F9-FC90536E109E}" srcOrd="1" destOrd="0" presId="urn:microsoft.com/office/officeart/2008/layout/HalfCircleOrganizationChart"/>
    <dgm:cxn modelId="{E1170B6E-F9B3-4897-9A23-2F17B9C52CAA}" type="presOf" srcId="{8AA5B1A7-A1BE-428C-8421-DE27A7E886CC}" destId="{3135E1F4-8821-4D25-9B64-7B715B23ECB4}" srcOrd="0" destOrd="0" presId="urn:microsoft.com/office/officeart/2008/layout/HalfCircleOrganizationChart"/>
    <dgm:cxn modelId="{9D2081BC-B815-4B47-A7AA-240C8EF517A5}" srcId="{8AA5B1A7-A1BE-428C-8421-DE27A7E886CC}" destId="{8C30A980-A9D4-4A52-81B0-16C6A13310A8}" srcOrd="0" destOrd="0" parTransId="{AE10398A-C6F9-4D1C-89E2-4AA2D04CE0FD}" sibTransId="{110730D7-A31C-4BD4-9046-A8031871F87E}"/>
    <dgm:cxn modelId="{C06C9A3D-7E64-4016-AAB3-8D055B513D47}" srcId="{8AA5B1A7-A1BE-428C-8421-DE27A7E886CC}" destId="{ED1B37EE-AC07-4AE8-956F-157A93FD1ABC}" srcOrd="1" destOrd="0" parTransId="{3C3FB677-35C2-4BD5-A771-3783F1D59FE8}" sibTransId="{25CE534D-8424-45D9-BF9B-79BACEC6CB96}"/>
    <dgm:cxn modelId="{C4DFCF68-3CC6-4B7C-9560-590B6305E361}" type="presOf" srcId="{8C30A980-A9D4-4A52-81B0-16C6A13310A8}" destId="{FD5B4704-75E2-40A8-B40D-4A38A808764D}" srcOrd="0" destOrd="0" presId="urn:microsoft.com/office/officeart/2008/layout/HalfCircleOrganizationChart"/>
    <dgm:cxn modelId="{FB005F5E-1167-4B0F-ACAD-6C5DFB60841B}" type="presOf" srcId="{ED1B37EE-AC07-4AE8-956F-157A93FD1ABC}" destId="{C8E61A55-B018-47CA-B6A0-57B7A267F136}" srcOrd="0" destOrd="0" presId="urn:microsoft.com/office/officeart/2008/layout/HalfCircleOrganizationChart"/>
    <dgm:cxn modelId="{2772842B-E1E0-47D9-8402-8F66A189644C}" type="presOf" srcId="{D016C33F-7476-445D-ABE3-385CF744ACCA}" destId="{DC2B03B5-28D0-4883-8637-5ED5BCC1746C}" srcOrd="0" destOrd="0" presId="urn:microsoft.com/office/officeart/2008/layout/HalfCircleOrganizationChart"/>
    <dgm:cxn modelId="{DEA5ED22-FC46-4A14-92DF-FC32A5E86F30}" srcId="{D016C33F-7476-445D-ABE3-385CF744ACCA}" destId="{8AA5B1A7-A1BE-428C-8421-DE27A7E886CC}" srcOrd="0" destOrd="0" parTransId="{11BD48B5-33AD-490C-89AC-B1BC52AD1A7B}" sibTransId="{33B04A71-DE09-4BEC-A677-527495D178A0}"/>
    <dgm:cxn modelId="{A9DB6AC7-B2A0-4E73-B880-19008432B28D}" type="presOf" srcId="{8AA5B1A7-A1BE-428C-8421-DE27A7E886CC}" destId="{93D9F546-CB4D-4AAF-B9A5-B48BB08BD341}" srcOrd="1" destOrd="0" presId="urn:microsoft.com/office/officeart/2008/layout/HalfCircleOrganizationChart"/>
    <dgm:cxn modelId="{25E3E60E-0AB6-4B2D-AA21-069AB593F044}" type="presParOf" srcId="{DC2B03B5-28D0-4883-8637-5ED5BCC1746C}" destId="{E8ADDEA2-D0EF-4174-A90B-27B3F49301FA}" srcOrd="0" destOrd="0" presId="urn:microsoft.com/office/officeart/2008/layout/HalfCircleOrganizationChart"/>
    <dgm:cxn modelId="{483AB785-69EC-430E-BEBA-04EC9F73CE86}" type="presParOf" srcId="{E8ADDEA2-D0EF-4174-A90B-27B3F49301FA}" destId="{198BDA5F-728A-44D7-97DC-A48DCB3CEF90}" srcOrd="0" destOrd="0" presId="urn:microsoft.com/office/officeart/2008/layout/HalfCircleOrganizationChart"/>
    <dgm:cxn modelId="{2292300F-F05F-41BB-B4EB-8CBDBACCAF54}" type="presParOf" srcId="{198BDA5F-728A-44D7-97DC-A48DCB3CEF90}" destId="{3135E1F4-8821-4D25-9B64-7B715B23ECB4}" srcOrd="0" destOrd="0" presId="urn:microsoft.com/office/officeart/2008/layout/HalfCircleOrganizationChart"/>
    <dgm:cxn modelId="{5309DFB1-F53D-40FB-8C6C-D827FDA32E48}" type="presParOf" srcId="{198BDA5F-728A-44D7-97DC-A48DCB3CEF90}" destId="{D69E1FC2-6B62-4F1D-9E53-729B3536B5FC}" srcOrd="1" destOrd="0" presId="urn:microsoft.com/office/officeart/2008/layout/HalfCircleOrganizationChart"/>
    <dgm:cxn modelId="{2648E202-C77B-4119-BF3E-30D8B9CA5155}" type="presParOf" srcId="{198BDA5F-728A-44D7-97DC-A48DCB3CEF90}" destId="{71C96F1B-6210-4573-8295-E2766DD23B98}" srcOrd="2" destOrd="0" presId="urn:microsoft.com/office/officeart/2008/layout/HalfCircleOrganizationChart"/>
    <dgm:cxn modelId="{B20F1188-3A12-45E5-A906-A7EF7731F040}" type="presParOf" srcId="{198BDA5F-728A-44D7-97DC-A48DCB3CEF90}" destId="{93D9F546-CB4D-4AAF-B9A5-B48BB08BD341}" srcOrd="3" destOrd="0" presId="urn:microsoft.com/office/officeart/2008/layout/HalfCircleOrganizationChart"/>
    <dgm:cxn modelId="{13D86D3C-E16D-4C9F-A873-2DF7FEE4C564}" type="presParOf" srcId="{E8ADDEA2-D0EF-4174-A90B-27B3F49301FA}" destId="{AC0908B7-AE05-479C-8CA2-5FA0C695C19C}" srcOrd="1" destOrd="0" presId="urn:microsoft.com/office/officeart/2008/layout/HalfCircleOrganizationChart"/>
    <dgm:cxn modelId="{F33A487A-903A-4A49-8DBA-0BEBB38F8A91}" type="presParOf" srcId="{AC0908B7-AE05-479C-8CA2-5FA0C695C19C}" destId="{32862645-7263-4865-9E57-7559E7E6A6FE}" srcOrd="0" destOrd="0" presId="urn:microsoft.com/office/officeart/2008/layout/HalfCircleOrganizationChart"/>
    <dgm:cxn modelId="{7BE5421A-5A9D-4A2F-96B4-1C570F612877}" type="presParOf" srcId="{AC0908B7-AE05-479C-8CA2-5FA0C695C19C}" destId="{C8009615-2E2D-4E2A-ACFF-81AB978651A2}" srcOrd="1" destOrd="0" presId="urn:microsoft.com/office/officeart/2008/layout/HalfCircleOrganizationChart"/>
    <dgm:cxn modelId="{CF52B022-4535-41DA-8357-806F00C1B1F9}" type="presParOf" srcId="{C8009615-2E2D-4E2A-ACFF-81AB978651A2}" destId="{281F5970-28E8-454F-9420-3EDCE19717AB}" srcOrd="0" destOrd="0" presId="urn:microsoft.com/office/officeart/2008/layout/HalfCircleOrganizationChart"/>
    <dgm:cxn modelId="{62D629FB-62BF-4EB4-B840-EF39672DC854}" type="presParOf" srcId="{281F5970-28E8-454F-9420-3EDCE19717AB}" destId="{FD5B4704-75E2-40A8-B40D-4A38A808764D}" srcOrd="0" destOrd="0" presId="urn:microsoft.com/office/officeart/2008/layout/HalfCircleOrganizationChart"/>
    <dgm:cxn modelId="{5487F88A-C145-469E-A998-9EEE574E8A2B}" type="presParOf" srcId="{281F5970-28E8-454F-9420-3EDCE19717AB}" destId="{800AD6BD-91C4-480D-8477-DF6FBD75B3AF}" srcOrd="1" destOrd="0" presId="urn:microsoft.com/office/officeart/2008/layout/HalfCircleOrganizationChart"/>
    <dgm:cxn modelId="{D94A2F4E-62B6-4587-9AB2-0D68A0E60B5C}" type="presParOf" srcId="{281F5970-28E8-454F-9420-3EDCE19717AB}" destId="{83371CE9-5065-42D9-B859-5E563A8B0F37}" srcOrd="2" destOrd="0" presId="urn:microsoft.com/office/officeart/2008/layout/HalfCircleOrganizationChart"/>
    <dgm:cxn modelId="{48E20E27-A153-445F-BD96-D314862D71C7}" type="presParOf" srcId="{281F5970-28E8-454F-9420-3EDCE19717AB}" destId="{88E8E9C9-B91F-4DC6-8BB2-F3F2C9E2DFB4}" srcOrd="3" destOrd="0" presId="urn:microsoft.com/office/officeart/2008/layout/HalfCircleOrganizationChart"/>
    <dgm:cxn modelId="{051DA678-E92C-4832-908D-3D713DC5DB87}" type="presParOf" srcId="{C8009615-2E2D-4E2A-ACFF-81AB978651A2}" destId="{84B3FCA1-D2E3-41C3-AAF7-84128F115700}" srcOrd="1" destOrd="0" presId="urn:microsoft.com/office/officeart/2008/layout/HalfCircleOrganizationChart"/>
    <dgm:cxn modelId="{D2BB90AE-68AD-426E-BD14-ADFDE225A0EF}" type="presParOf" srcId="{C8009615-2E2D-4E2A-ACFF-81AB978651A2}" destId="{F357BAAF-085C-47F3-942A-80173BE11A31}" srcOrd="2" destOrd="0" presId="urn:microsoft.com/office/officeart/2008/layout/HalfCircleOrganizationChart"/>
    <dgm:cxn modelId="{B4F2A3ED-1C4F-4230-8CF4-F458C5B8B868}" type="presParOf" srcId="{AC0908B7-AE05-479C-8CA2-5FA0C695C19C}" destId="{DA6A38FB-4A18-4772-B770-7C2F3226CB64}" srcOrd="2" destOrd="0" presId="urn:microsoft.com/office/officeart/2008/layout/HalfCircleOrganizationChart"/>
    <dgm:cxn modelId="{C4DE01EB-D819-46B4-A95F-60EFB7BEC6A3}" type="presParOf" srcId="{AC0908B7-AE05-479C-8CA2-5FA0C695C19C}" destId="{59E1EE21-6F54-40DD-BE7C-44E6D3396541}" srcOrd="3" destOrd="0" presId="urn:microsoft.com/office/officeart/2008/layout/HalfCircleOrganizationChart"/>
    <dgm:cxn modelId="{6E9FC9F1-B4C3-4341-8357-B5918D3681BC}" type="presParOf" srcId="{59E1EE21-6F54-40DD-BE7C-44E6D3396541}" destId="{E9C27BF0-DF3C-43B3-B769-22E0B15EB274}" srcOrd="0" destOrd="0" presId="urn:microsoft.com/office/officeart/2008/layout/HalfCircleOrganizationChart"/>
    <dgm:cxn modelId="{E7DB11E7-C7E2-4DE1-971B-97FC80FA294B}" type="presParOf" srcId="{E9C27BF0-DF3C-43B3-B769-22E0B15EB274}" destId="{C8E61A55-B018-47CA-B6A0-57B7A267F136}" srcOrd="0" destOrd="0" presId="urn:microsoft.com/office/officeart/2008/layout/HalfCircleOrganizationChart"/>
    <dgm:cxn modelId="{83B06745-7D60-4571-9963-AB675BC90C5E}" type="presParOf" srcId="{E9C27BF0-DF3C-43B3-B769-22E0B15EB274}" destId="{FB5F3CE0-E3EA-40ED-85D7-6B1484074CEF}" srcOrd="1" destOrd="0" presId="urn:microsoft.com/office/officeart/2008/layout/HalfCircleOrganizationChart"/>
    <dgm:cxn modelId="{C17B5E68-451F-4F3B-A558-37ED316BD63B}" type="presParOf" srcId="{E9C27BF0-DF3C-43B3-B769-22E0B15EB274}" destId="{B801831E-0279-4005-BB38-9B66294F22FA}" srcOrd="2" destOrd="0" presId="urn:microsoft.com/office/officeart/2008/layout/HalfCircleOrganizationChart"/>
    <dgm:cxn modelId="{24D28852-A2E8-43B5-AAD1-B35D343E5C25}" type="presParOf" srcId="{E9C27BF0-DF3C-43B3-B769-22E0B15EB274}" destId="{15DB1887-BE90-4096-99F9-FC90536E109E}" srcOrd="3" destOrd="0" presId="urn:microsoft.com/office/officeart/2008/layout/HalfCircleOrganizationChart"/>
    <dgm:cxn modelId="{35253D2D-87BF-49B6-9564-7D7A35B269E0}" type="presParOf" srcId="{59E1EE21-6F54-40DD-BE7C-44E6D3396541}" destId="{27D911E3-D043-4ABF-90E8-CE535BC17C9F}" srcOrd="1" destOrd="0" presId="urn:microsoft.com/office/officeart/2008/layout/HalfCircleOrganizationChart"/>
    <dgm:cxn modelId="{C03F88EC-BE16-42A2-8F5B-05EC9606B451}" type="presParOf" srcId="{59E1EE21-6F54-40DD-BE7C-44E6D3396541}" destId="{68E6C5DF-47B3-42C4-8FAA-8E110564D5FD}" srcOrd="2" destOrd="0" presId="urn:microsoft.com/office/officeart/2008/layout/HalfCircleOrganizationChart"/>
    <dgm:cxn modelId="{A7316804-4FB5-43D9-9DED-597107FB33D2}" type="presParOf" srcId="{E8ADDEA2-D0EF-4174-A90B-27B3F49301FA}" destId="{DFAC3AB6-4320-4789-9F3E-900585FD0C1F}" srcOrd="2" destOrd="0" presId="urn:microsoft.com/office/officeart/2008/layout/HalfCircleOrganizationChart"/>
  </dgm:cxnLst>
  <dgm:bg/>
  <dgm:whole>
    <a:ln>
      <a:noFill/>
    </a:ln>
  </dgm:whole>
  <dgm:extLst>
    <a:ext uri="{C62137D5-CB1D-491B-B009-E17868A290BF}">
      <dgm14:recolorImg xmlns="" xmlns:dgm14="http://schemas.microsoft.com/office/drawing/2010/diagram" val="1"/>
    </a:ex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6A38FB-4A18-4772-B770-7C2F3226CB64}">
      <dsp:nvSpPr>
        <dsp:cNvPr id="0" name=""/>
        <dsp:cNvSpPr/>
      </dsp:nvSpPr>
      <dsp:spPr>
        <a:xfrm>
          <a:off x="4143628" y="1880609"/>
          <a:ext cx="1476835" cy="598962"/>
        </a:xfrm>
        <a:custGeom>
          <a:avLst/>
          <a:gdLst/>
          <a:ahLst/>
          <a:cxnLst/>
          <a:rect l="0" t="0" r="0" b="0"/>
          <a:pathLst>
            <a:path>
              <a:moveTo>
                <a:pt x="0" y="0"/>
              </a:moveTo>
              <a:lnTo>
                <a:pt x="0" y="439554"/>
              </a:lnTo>
              <a:lnTo>
                <a:pt x="1476835" y="439554"/>
              </a:lnTo>
              <a:lnTo>
                <a:pt x="1476835" y="5989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862645-7263-4865-9E57-7559E7E6A6FE}">
      <dsp:nvSpPr>
        <dsp:cNvPr id="0" name=""/>
        <dsp:cNvSpPr/>
      </dsp:nvSpPr>
      <dsp:spPr>
        <a:xfrm>
          <a:off x="2286952" y="1880609"/>
          <a:ext cx="1856675" cy="598962"/>
        </a:xfrm>
        <a:custGeom>
          <a:avLst/>
          <a:gdLst/>
          <a:ahLst/>
          <a:cxnLst/>
          <a:rect l="0" t="0" r="0" b="0"/>
          <a:pathLst>
            <a:path>
              <a:moveTo>
                <a:pt x="1856675" y="0"/>
              </a:moveTo>
              <a:lnTo>
                <a:pt x="1856675" y="439554"/>
              </a:lnTo>
              <a:lnTo>
                <a:pt x="0" y="439554"/>
              </a:lnTo>
              <a:lnTo>
                <a:pt x="0" y="5989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9E1FC2-6B62-4F1D-9E53-729B3536B5FC}">
      <dsp:nvSpPr>
        <dsp:cNvPr id="0" name=""/>
        <dsp:cNvSpPr/>
      </dsp:nvSpPr>
      <dsp:spPr>
        <a:xfrm>
          <a:off x="2072817" y="-161837"/>
          <a:ext cx="4141621" cy="2042447"/>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C96F1B-6210-4573-8295-E2766DD23B98}">
      <dsp:nvSpPr>
        <dsp:cNvPr id="0" name=""/>
        <dsp:cNvSpPr/>
      </dsp:nvSpPr>
      <dsp:spPr>
        <a:xfrm>
          <a:off x="2072817" y="-161837"/>
          <a:ext cx="4141621" cy="2042447"/>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35E1F4-8821-4D25-9B64-7B715B23ECB4}">
      <dsp:nvSpPr>
        <dsp:cNvPr id="0" name=""/>
        <dsp:cNvSpPr/>
      </dsp:nvSpPr>
      <dsp:spPr>
        <a:xfrm>
          <a:off x="2006" y="205802"/>
          <a:ext cx="8283242" cy="1307166"/>
        </a:xfrm>
        <a:prstGeom prst="rect">
          <a:avLst/>
        </a:prstGeom>
        <a:noFill/>
        <a:ln w="9525" cap="flat" cmpd="sng" algn="ctr">
          <a:noFill/>
          <a:prstDash val="solid"/>
        </a:ln>
        <a:effectLst>
          <a:outerShdw blurRad="40000" dist="23000" dir="5400000" rotWithShape="0">
            <a:srgbClr val="000000">
              <a:alpha val="35000"/>
            </a:srgbClr>
          </a:outerShdw>
        </a:effectLst>
        <a:sp3d/>
      </dsp:spPr>
      <dsp:style>
        <a:lnRef idx="1">
          <a:scrgbClr r="0" g="0" b="0"/>
        </a:lnRef>
        <a:fillRef idx="1">
          <a:scrgbClr r="0" g="0" b="0"/>
        </a:fillRef>
        <a:effectRef idx="2">
          <a:scrgbClr r="0" g="0" b="0"/>
        </a:effectRef>
        <a:fontRef idx="minor"/>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l-GR" sz="2800" b="1" kern="1200" dirty="0" smtClean="0">
              <a:solidFill>
                <a:srgbClr val="000000"/>
              </a:solidFill>
              <a:latin typeface="Myriad Pro" pitchFamily="34" charset="0"/>
            </a:rPr>
            <a:t>Επιστημονική Υπεύθυνη</a:t>
          </a:r>
          <a:endParaRPr lang="en-US" sz="2800" b="1" kern="1200" dirty="0" smtClean="0">
            <a:solidFill>
              <a:srgbClr val="000000"/>
            </a:solidFill>
            <a:latin typeface="Myriad Pro" pitchFamily="34" charset="0"/>
          </a:endParaRPr>
        </a:p>
        <a:p>
          <a:pPr lvl="0" algn="ctr" defTabSz="1244600">
            <a:lnSpc>
              <a:spcPct val="90000"/>
            </a:lnSpc>
            <a:spcBef>
              <a:spcPct val="0"/>
            </a:spcBef>
            <a:spcAft>
              <a:spcPct val="35000"/>
            </a:spcAft>
          </a:pPr>
          <a:r>
            <a:rPr lang="el-GR" sz="2800" b="1" kern="1200" dirty="0" smtClean="0">
              <a:solidFill>
                <a:srgbClr val="000000"/>
              </a:solidFill>
              <a:latin typeface="Myriad Pro" pitchFamily="34" charset="0"/>
            </a:rPr>
            <a:t>Κα Νικάνδρου Ειρήνη</a:t>
          </a:r>
          <a:endParaRPr lang="en-US" sz="2800" b="1" kern="1200" dirty="0" smtClean="0">
            <a:solidFill>
              <a:srgbClr val="000000"/>
            </a:solidFill>
            <a:latin typeface="Myriad Pro" pitchFamily="34" charset="0"/>
          </a:endParaRPr>
        </a:p>
        <a:p>
          <a:pPr lvl="0" algn="ctr" defTabSz="1244600">
            <a:lnSpc>
              <a:spcPct val="90000"/>
            </a:lnSpc>
            <a:spcBef>
              <a:spcPct val="0"/>
            </a:spcBef>
            <a:spcAft>
              <a:spcPct val="35000"/>
            </a:spcAft>
          </a:pPr>
          <a:r>
            <a:rPr lang="el-GR" sz="2800" b="1" kern="1200" dirty="0" smtClean="0">
              <a:solidFill>
                <a:srgbClr val="000000"/>
              </a:solidFill>
              <a:latin typeface="Myriad Pro" pitchFamily="34" charset="0"/>
            </a:rPr>
            <a:t>Επίκουρη Καθηγήτρια </a:t>
          </a:r>
          <a:endParaRPr lang="el-GR" sz="2800" b="1" kern="1200" dirty="0">
            <a:solidFill>
              <a:srgbClr val="000000"/>
            </a:solidFill>
            <a:latin typeface="Myriad Pro" pitchFamily="34" charset="0"/>
          </a:endParaRPr>
        </a:p>
      </dsp:txBody>
      <dsp:txXfrm>
        <a:off x="2006" y="205802"/>
        <a:ext cx="8283242" cy="1307166"/>
      </dsp:txXfrm>
    </dsp:sp>
    <dsp:sp modelId="{800AD6BD-91C4-480D-8477-DF6FBD75B3AF}">
      <dsp:nvSpPr>
        <dsp:cNvPr id="0" name=""/>
        <dsp:cNvSpPr/>
      </dsp:nvSpPr>
      <dsp:spPr>
        <a:xfrm>
          <a:off x="1629240" y="2479572"/>
          <a:ext cx="1315423" cy="1764135"/>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371CE9-5065-42D9-B859-5E563A8B0F37}">
      <dsp:nvSpPr>
        <dsp:cNvPr id="0" name=""/>
        <dsp:cNvSpPr/>
      </dsp:nvSpPr>
      <dsp:spPr>
        <a:xfrm>
          <a:off x="1629240" y="2479572"/>
          <a:ext cx="1315423" cy="1764135"/>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5B4704-75E2-40A8-B40D-4A38A808764D}">
      <dsp:nvSpPr>
        <dsp:cNvPr id="0" name=""/>
        <dsp:cNvSpPr/>
      </dsp:nvSpPr>
      <dsp:spPr>
        <a:xfrm>
          <a:off x="971528" y="2797116"/>
          <a:ext cx="2630846" cy="1129046"/>
        </a:xfrm>
        <a:prstGeom prst="rect">
          <a:avLst/>
        </a:prstGeom>
        <a:noFill/>
        <a:ln w="9525" cap="flat" cmpd="sng" algn="ctr">
          <a:noFill/>
          <a:prstDash val="solid"/>
        </a:ln>
        <a:effectLst>
          <a:outerShdw blurRad="40000" dist="23000" dir="5400000" rotWithShape="0">
            <a:srgbClr val="000000">
              <a:alpha val="35000"/>
            </a:srgbClr>
          </a:outerShdw>
        </a:effectLst>
        <a:sp3d/>
      </dsp:spPr>
      <dsp:style>
        <a:lnRef idx="1">
          <a:scrgbClr r="0" g="0" b="0"/>
        </a:lnRef>
        <a:fillRef idx="1">
          <a:scrgbClr r="0" g="0" b="0"/>
        </a:fillRef>
        <a:effectRef idx="2">
          <a:scrgbClr r="0" g="0" b="0"/>
        </a:effectRef>
        <a:fontRef idx="minor"/>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l-GR" sz="3200" b="1" kern="1200" dirty="0" smtClean="0">
              <a:solidFill>
                <a:srgbClr val="000000"/>
              </a:solidFill>
              <a:latin typeface="Myriad Pro" pitchFamily="34" charset="0"/>
            </a:rPr>
            <a:t>Κος Βίκτωρας </a:t>
          </a:r>
          <a:r>
            <a:rPr lang="el-GR" sz="3200" b="1" kern="1200" dirty="0" err="1" smtClean="0">
              <a:solidFill>
                <a:srgbClr val="000000"/>
              </a:solidFill>
              <a:latin typeface="Myriad Pro" pitchFamily="34" charset="0"/>
            </a:rPr>
            <a:t>Κούκης</a:t>
          </a:r>
          <a:endParaRPr lang="el-GR" sz="3200" b="1" kern="1200" dirty="0">
            <a:solidFill>
              <a:srgbClr val="000000"/>
            </a:solidFill>
            <a:latin typeface="Myriad Pro" pitchFamily="34" charset="0"/>
          </a:endParaRPr>
        </a:p>
      </dsp:txBody>
      <dsp:txXfrm>
        <a:off x="971528" y="2797116"/>
        <a:ext cx="2630846" cy="1129046"/>
      </dsp:txXfrm>
    </dsp:sp>
    <dsp:sp modelId="{FB5F3CE0-E3EA-40ED-85D7-6B1484074CEF}">
      <dsp:nvSpPr>
        <dsp:cNvPr id="0" name=""/>
        <dsp:cNvSpPr/>
      </dsp:nvSpPr>
      <dsp:spPr>
        <a:xfrm>
          <a:off x="4770828" y="2479572"/>
          <a:ext cx="1699271" cy="1806439"/>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01831E-0279-4005-BB38-9B66294F22FA}">
      <dsp:nvSpPr>
        <dsp:cNvPr id="0" name=""/>
        <dsp:cNvSpPr/>
      </dsp:nvSpPr>
      <dsp:spPr>
        <a:xfrm>
          <a:off x="4770828" y="2479572"/>
          <a:ext cx="1699271" cy="1806439"/>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E61A55-B018-47CA-B6A0-57B7A267F136}">
      <dsp:nvSpPr>
        <dsp:cNvPr id="0" name=""/>
        <dsp:cNvSpPr/>
      </dsp:nvSpPr>
      <dsp:spPr>
        <a:xfrm>
          <a:off x="3921192" y="2804731"/>
          <a:ext cx="3398542" cy="1156121"/>
        </a:xfrm>
        <a:prstGeom prst="rect">
          <a:avLst/>
        </a:prstGeom>
        <a:noFill/>
        <a:ln w="9525" cap="flat" cmpd="sng" algn="ctr">
          <a:noFill/>
          <a:prstDash val="solid"/>
        </a:ln>
        <a:effectLst>
          <a:outerShdw blurRad="40000" dist="23000" dir="5400000" rotWithShape="0">
            <a:srgbClr val="000000">
              <a:alpha val="35000"/>
            </a:srgbClr>
          </a:outerShdw>
        </a:effectLst>
        <a:sp3d/>
      </dsp:spPr>
      <dsp:style>
        <a:lnRef idx="1">
          <a:scrgbClr r="0" g="0" b="0"/>
        </a:lnRef>
        <a:fillRef idx="1">
          <a:scrgbClr r="0" g="0" b="0"/>
        </a:fillRef>
        <a:effectRef idx="2">
          <a:scrgbClr r="0" g="0" b="0"/>
        </a:effectRef>
        <a:fontRef idx="minor"/>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l-GR" sz="3200" b="1" kern="1200" dirty="0" smtClean="0">
              <a:solidFill>
                <a:srgbClr val="000000"/>
              </a:solidFill>
              <a:latin typeface="Myriad Pro" pitchFamily="34" charset="0"/>
            </a:rPr>
            <a:t>Κα Αγγελική</a:t>
          </a:r>
        </a:p>
        <a:p>
          <a:pPr lvl="0" algn="ctr" defTabSz="1422400">
            <a:lnSpc>
              <a:spcPct val="90000"/>
            </a:lnSpc>
            <a:spcBef>
              <a:spcPct val="0"/>
            </a:spcBef>
            <a:spcAft>
              <a:spcPct val="35000"/>
            </a:spcAft>
          </a:pPr>
          <a:r>
            <a:rPr lang="el-GR" sz="3200" b="1" kern="1200" dirty="0" err="1" smtClean="0">
              <a:solidFill>
                <a:srgbClr val="000000"/>
              </a:solidFill>
              <a:latin typeface="Myriad Pro" pitchFamily="34" charset="0"/>
            </a:rPr>
            <a:t>Παναγιωτίδου</a:t>
          </a:r>
          <a:r>
            <a:rPr lang="el-GR" sz="3200" b="1" kern="1200" dirty="0" smtClean="0">
              <a:solidFill>
                <a:srgbClr val="000000"/>
              </a:solidFill>
              <a:latin typeface="Myriad Pro" pitchFamily="34" charset="0"/>
            </a:rPr>
            <a:t> </a:t>
          </a:r>
          <a:endParaRPr lang="el-GR" sz="3200" b="1" kern="1200" dirty="0">
            <a:solidFill>
              <a:srgbClr val="000000"/>
            </a:solidFill>
            <a:latin typeface="Myriad Pro" pitchFamily="34" charset="0"/>
          </a:endParaRPr>
        </a:p>
      </dsp:txBody>
      <dsp:txXfrm>
        <a:off x="3921192" y="2804731"/>
        <a:ext cx="3398542" cy="1156121"/>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6675BB-4EF7-498A-B19F-65DBDB95DF4D}" type="datetimeFigureOut">
              <a:rPr lang="el-GR" smtClean="0"/>
              <a:pPr/>
              <a:t>12/3/2021</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123AFB-225A-4F1E-8FBE-B804C43BAF6A}" type="slidenum">
              <a:rPr lang="el-GR" smtClean="0"/>
              <a:pPr/>
              <a:t>‹#›</a:t>
            </a:fld>
            <a:endParaRPr lang="el-GR"/>
          </a:p>
        </p:txBody>
      </p:sp>
    </p:spTree>
    <p:extLst>
      <p:ext uri="{BB962C8B-B14F-4D97-AF65-F5344CB8AC3E}">
        <p14:creationId xmlns="" xmlns:p14="http://schemas.microsoft.com/office/powerpoint/2010/main" val="2904021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2147483647 h 1912"/>
              <a:gd name="T4" fmla="*/ 0 w 1588"/>
              <a:gd name="T5" fmla="*/ 2147483647 h 1912"/>
              <a:gd name="T6" fmla="*/ 0 w 1588"/>
              <a:gd name="T7" fmla="*/ 2147483647 h 1912"/>
              <a:gd name="T8" fmla="*/ 0 w 1588"/>
              <a:gd name="T9" fmla="*/ 2147483647 h 1912"/>
              <a:gd name="T10" fmla="*/ 0 w 1588"/>
              <a:gd name="T11" fmla="*/ 2147483647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l-GR"/>
          </a:p>
        </p:txBody>
      </p:sp>
      <p:sp>
        <p:nvSpPr>
          <p:cNvPr id="44034"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el-GR" altLang="el-GR" noProof="0" smtClean="0"/>
              <a:t>Κάντε κλικ για επεξεργασία του τίτλου</a:t>
            </a:r>
          </a:p>
        </p:txBody>
      </p:sp>
      <p:sp>
        <p:nvSpPr>
          <p:cNvPr id="44035"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l-GR" altLang="el-GR" noProof="0" smtClean="0"/>
              <a:t>Κάντε κλικ για να επεξεργαστείτε τον υπότιτλο του υποδείγματος</a:t>
            </a:r>
          </a:p>
        </p:txBody>
      </p:sp>
      <p:sp>
        <p:nvSpPr>
          <p:cNvPr id="5" name="Rectangle 5"/>
          <p:cNvSpPr>
            <a:spLocks noGrp="1" noChangeArrowheads="1"/>
          </p:cNvSpPr>
          <p:nvPr>
            <p:ph type="ftr" sz="quarter" idx="10"/>
          </p:nvPr>
        </p:nvSpPr>
        <p:spPr/>
        <p:txBody>
          <a:bodyPr/>
          <a:lstStyle>
            <a:lvl1pPr>
              <a:defRPr/>
            </a:lvl1pPr>
          </a:lstStyle>
          <a:p>
            <a:pPr>
              <a:defRPr/>
            </a:pPr>
            <a:endParaRPr lang="el-GR" altLang="el-GR"/>
          </a:p>
        </p:txBody>
      </p:sp>
      <p:sp>
        <p:nvSpPr>
          <p:cNvPr id="6" name="Rectangle 6"/>
          <p:cNvSpPr>
            <a:spLocks noGrp="1" noChangeArrowheads="1"/>
          </p:cNvSpPr>
          <p:nvPr>
            <p:ph type="sldNum" sz="quarter" idx="11"/>
          </p:nvPr>
        </p:nvSpPr>
        <p:spPr/>
        <p:txBody>
          <a:bodyPr/>
          <a:lstStyle>
            <a:lvl1pPr>
              <a:defRPr/>
            </a:lvl1pPr>
          </a:lstStyle>
          <a:p>
            <a:pPr>
              <a:defRPr/>
            </a:pPr>
            <a:fld id="{605CCA54-203B-4326-AB96-7C2D9C725F4F}" type="slidenum">
              <a:rPr lang="el-GR" altLang="el-GR"/>
              <a:pPr>
                <a:defRPr/>
              </a:pPr>
              <a:t>‹#›</a:t>
            </a:fld>
            <a:endParaRPr lang="el-GR" altLang="el-GR"/>
          </a:p>
        </p:txBody>
      </p:sp>
      <p:sp>
        <p:nvSpPr>
          <p:cNvPr id="7" name="Rectangle 7"/>
          <p:cNvSpPr>
            <a:spLocks noGrp="1" noChangeArrowheads="1"/>
          </p:cNvSpPr>
          <p:nvPr>
            <p:ph type="dt" sz="quarter" idx="12"/>
          </p:nvPr>
        </p:nvSpPr>
        <p:spPr/>
        <p:txBody>
          <a:bodyPr/>
          <a:lstStyle>
            <a:lvl1pPr>
              <a:defRPr/>
            </a:lvl1pPr>
          </a:lstStyle>
          <a:p>
            <a:pPr>
              <a:defRPr/>
            </a:pPr>
            <a:endParaRPr lang="el-GR" altLang="el-GR"/>
          </a:p>
        </p:txBody>
      </p:sp>
    </p:spTree>
    <p:extLst>
      <p:ext uri="{BB962C8B-B14F-4D97-AF65-F5344CB8AC3E}">
        <p14:creationId xmlns="" xmlns:p14="http://schemas.microsoft.com/office/powerpoint/2010/main" val="2388942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6"/>
          <p:cNvSpPr>
            <a:spLocks noGrp="1" noChangeArrowheads="1"/>
          </p:cNvSpPr>
          <p:nvPr>
            <p:ph type="sldNum" sz="quarter" idx="12"/>
          </p:nvPr>
        </p:nvSpPr>
        <p:spPr>
          <a:ln/>
        </p:spPr>
        <p:txBody>
          <a:bodyPr/>
          <a:lstStyle>
            <a:lvl1pPr>
              <a:defRPr/>
            </a:lvl1pPr>
          </a:lstStyle>
          <a:p>
            <a:pPr>
              <a:defRPr/>
            </a:pPr>
            <a:fld id="{60F124C9-AA8E-4D16-90E8-952A9F3FE469}" type="slidenum">
              <a:rPr lang="el-GR" altLang="el-GR"/>
              <a:pPr>
                <a:defRPr/>
              </a:pPr>
              <a:t>‹#›</a:t>
            </a:fld>
            <a:endParaRPr lang="el-GR" altLang="el-GR"/>
          </a:p>
        </p:txBody>
      </p:sp>
    </p:spTree>
    <p:extLst>
      <p:ext uri="{BB962C8B-B14F-4D97-AF65-F5344CB8AC3E}">
        <p14:creationId xmlns="" xmlns:p14="http://schemas.microsoft.com/office/powerpoint/2010/main" val="2024621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6"/>
          <p:cNvSpPr>
            <a:spLocks noGrp="1" noChangeArrowheads="1"/>
          </p:cNvSpPr>
          <p:nvPr>
            <p:ph type="sldNum" sz="quarter" idx="12"/>
          </p:nvPr>
        </p:nvSpPr>
        <p:spPr>
          <a:ln/>
        </p:spPr>
        <p:txBody>
          <a:bodyPr/>
          <a:lstStyle>
            <a:lvl1pPr>
              <a:defRPr/>
            </a:lvl1pPr>
          </a:lstStyle>
          <a:p>
            <a:pPr>
              <a:defRPr/>
            </a:pPr>
            <a:fld id="{AF59D73D-A80B-40EC-A87A-9AC863969C64}" type="slidenum">
              <a:rPr lang="el-GR" altLang="el-GR"/>
              <a:pPr>
                <a:defRPr/>
              </a:pPr>
              <a:t>‹#›</a:t>
            </a:fld>
            <a:endParaRPr lang="el-GR" altLang="el-GR"/>
          </a:p>
        </p:txBody>
      </p:sp>
    </p:spTree>
    <p:extLst>
      <p:ext uri="{BB962C8B-B14F-4D97-AF65-F5344CB8AC3E}">
        <p14:creationId xmlns="" xmlns:p14="http://schemas.microsoft.com/office/powerpoint/2010/main" val="1289495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7931224" cy="1384300"/>
          </a:xfrm>
        </p:spPr>
        <p:txBody>
          <a:bodyPr/>
          <a:lstStyle/>
          <a:p>
            <a:r>
              <a:rPr lang="en-US" smtClean="0"/>
              <a:t>Click to edit Master title style</a:t>
            </a:r>
            <a:endParaRPr lang="el-GR"/>
          </a:p>
        </p:txBody>
      </p:sp>
      <p:sp>
        <p:nvSpPr>
          <p:cNvPr id="3" name="Text Placeholder 2"/>
          <p:cNvSpPr>
            <a:spLocks noGrp="1"/>
          </p:cNvSpPr>
          <p:nvPr>
            <p:ph type="body" sz="half" idx="1"/>
          </p:nvPr>
        </p:nvSpPr>
        <p:spPr>
          <a:xfrm>
            <a:off x="457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6"/>
          <p:cNvSpPr>
            <a:spLocks noGrp="1" noChangeArrowheads="1"/>
          </p:cNvSpPr>
          <p:nvPr>
            <p:ph type="sldNum" sz="quarter" idx="12"/>
          </p:nvPr>
        </p:nvSpPr>
        <p:spPr>
          <a:ln/>
        </p:spPr>
        <p:txBody>
          <a:bodyPr/>
          <a:lstStyle>
            <a:lvl1pPr>
              <a:defRPr/>
            </a:lvl1pPr>
          </a:lstStyle>
          <a:p>
            <a:pPr>
              <a:defRPr/>
            </a:pPr>
            <a:fld id="{7BA9BB05-A5CD-4CB8-BBCF-BCD884400E6A}" type="slidenum">
              <a:rPr lang="el-GR" altLang="el-GR"/>
              <a:pPr>
                <a:defRPr/>
              </a:pPr>
              <a:t>‹#›</a:t>
            </a:fld>
            <a:endParaRPr lang="el-GR" altLang="el-GR"/>
          </a:p>
        </p:txBody>
      </p:sp>
    </p:spTree>
    <p:extLst>
      <p:ext uri="{BB962C8B-B14F-4D97-AF65-F5344CB8AC3E}">
        <p14:creationId xmlns="" xmlns:p14="http://schemas.microsoft.com/office/powerpoint/2010/main" val="1628009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0" y="142195"/>
            <a:ext cx="7937574" cy="1384300"/>
          </a:xfrm>
        </p:spPr>
        <p:txBody>
          <a:bodyPr/>
          <a:lstStyle>
            <a:lvl1pPr>
              <a:defRPr sz="4000">
                <a:solidFill>
                  <a:schemeClr val="tx2">
                    <a:lumMod val="85000"/>
                  </a:schemeClr>
                </a:solidFill>
              </a:defRPr>
            </a:lvl1p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Rectangle 4"/>
          <p:cNvSpPr>
            <a:spLocks noGrp="1" noChangeArrowheads="1"/>
          </p:cNvSpPr>
          <p:nvPr>
            <p:ph type="dt" sz="half" idx="10"/>
          </p:nvPr>
        </p:nvSpPr>
        <p:spPr/>
        <p:txBody>
          <a:bodyPr/>
          <a:lstStyle>
            <a:lvl1pPr>
              <a:defRPr/>
            </a:lvl1pPr>
          </a:lstStyle>
          <a:p>
            <a:pPr>
              <a:defRPr/>
            </a:pPr>
            <a:endParaRPr lang="el-GR" altLang="el-GR"/>
          </a:p>
        </p:txBody>
      </p:sp>
      <p:sp>
        <p:nvSpPr>
          <p:cNvPr id="7" name="Rectangle 5"/>
          <p:cNvSpPr>
            <a:spLocks noGrp="1" noChangeArrowheads="1"/>
          </p:cNvSpPr>
          <p:nvPr>
            <p:ph type="ftr" sz="quarter" idx="11"/>
          </p:nvPr>
        </p:nvSpPr>
        <p:spPr/>
        <p:txBody>
          <a:bodyPr/>
          <a:lstStyle>
            <a:lvl1pPr>
              <a:defRPr/>
            </a:lvl1pPr>
          </a:lstStyle>
          <a:p>
            <a:pPr>
              <a:defRPr/>
            </a:pPr>
            <a:endParaRPr lang="el-GR" altLang="el-GR"/>
          </a:p>
        </p:txBody>
      </p:sp>
      <p:sp>
        <p:nvSpPr>
          <p:cNvPr id="8" name="Rectangle 6"/>
          <p:cNvSpPr>
            <a:spLocks noGrp="1" noChangeArrowheads="1"/>
          </p:cNvSpPr>
          <p:nvPr>
            <p:ph type="sldNum" sz="quarter" idx="12"/>
          </p:nvPr>
        </p:nvSpPr>
        <p:spPr/>
        <p:txBody>
          <a:bodyPr/>
          <a:lstStyle>
            <a:lvl1pPr>
              <a:defRPr/>
            </a:lvl1pPr>
          </a:lstStyle>
          <a:p>
            <a:pPr>
              <a:defRPr/>
            </a:pPr>
            <a:fld id="{E2505CC8-CBD6-42AC-87E1-F4A36674987E}" type="slidenum">
              <a:rPr lang="el-GR" altLang="el-GR"/>
              <a:pPr>
                <a:defRPr/>
              </a:pPr>
              <a:t>‹#›</a:t>
            </a:fld>
            <a:endParaRPr lang="el-GR" altLang="el-GR"/>
          </a:p>
        </p:txBody>
      </p:sp>
    </p:spTree>
    <p:extLst>
      <p:ext uri="{BB962C8B-B14F-4D97-AF65-F5344CB8AC3E}">
        <p14:creationId xmlns="" xmlns:p14="http://schemas.microsoft.com/office/powerpoint/2010/main" val="1228618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6"/>
          <p:cNvSpPr>
            <a:spLocks noGrp="1" noChangeArrowheads="1"/>
          </p:cNvSpPr>
          <p:nvPr>
            <p:ph type="sldNum" sz="quarter" idx="12"/>
          </p:nvPr>
        </p:nvSpPr>
        <p:spPr>
          <a:ln/>
        </p:spPr>
        <p:txBody>
          <a:bodyPr/>
          <a:lstStyle>
            <a:lvl1pPr>
              <a:defRPr/>
            </a:lvl1pPr>
          </a:lstStyle>
          <a:p>
            <a:pPr>
              <a:defRPr/>
            </a:pPr>
            <a:fld id="{40FDCDE4-A2CB-4978-B505-1724DFF9556C}" type="slidenum">
              <a:rPr lang="el-GR" altLang="el-GR"/>
              <a:pPr>
                <a:defRPr/>
              </a:pPr>
              <a:t>‹#›</a:t>
            </a:fld>
            <a:endParaRPr lang="el-GR" altLang="el-GR"/>
          </a:p>
        </p:txBody>
      </p:sp>
    </p:spTree>
    <p:extLst>
      <p:ext uri="{BB962C8B-B14F-4D97-AF65-F5344CB8AC3E}">
        <p14:creationId xmlns="" xmlns:p14="http://schemas.microsoft.com/office/powerpoint/2010/main" val="1044306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6"/>
          <p:cNvSpPr>
            <a:spLocks noGrp="1" noChangeArrowheads="1"/>
          </p:cNvSpPr>
          <p:nvPr>
            <p:ph type="sldNum" sz="quarter" idx="12"/>
          </p:nvPr>
        </p:nvSpPr>
        <p:spPr>
          <a:ln/>
        </p:spPr>
        <p:txBody>
          <a:bodyPr/>
          <a:lstStyle>
            <a:lvl1pPr>
              <a:defRPr/>
            </a:lvl1pPr>
          </a:lstStyle>
          <a:p>
            <a:pPr>
              <a:defRPr/>
            </a:pPr>
            <a:fld id="{133F4B76-FACC-4CEF-9D12-5579EAB5F2A0}" type="slidenum">
              <a:rPr lang="el-GR" altLang="el-GR"/>
              <a:pPr>
                <a:defRPr/>
              </a:pPr>
              <a:t>‹#›</a:t>
            </a:fld>
            <a:endParaRPr lang="el-GR" altLang="el-GR"/>
          </a:p>
        </p:txBody>
      </p:sp>
    </p:spTree>
    <p:extLst>
      <p:ext uri="{BB962C8B-B14F-4D97-AF65-F5344CB8AC3E}">
        <p14:creationId xmlns="" xmlns:p14="http://schemas.microsoft.com/office/powerpoint/2010/main" val="899528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31224"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9" name="Rectangle 6"/>
          <p:cNvSpPr>
            <a:spLocks noGrp="1" noChangeArrowheads="1"/>
          </p:cNvSpPr>
          <p:nvPr>
            <p:ph type="sldNum" sz="quarter" idx="12"/>
          </p:nvPr>
        </p:nvSpPr>
        <p:spPr>
          <a:ln/>
        </p:spPr>
        <p:txBody>
          <a:bodyPr/>
          <a:lstStyle>
            <a:lvl1pPr>
              <a:defRPr/>
            </a:lvl1pPr>
          </a:lstStyle>
          <a:p>
            <a:pPr>
              <a:defRPr/>
            </a:pPr>
            <a:fld id="{0C742B3C-6ABD-4878-BEB5-62C131ABAC5F}" type="slidenum">
              <a:rPr lang="el-GR" altLang="el-GR"/>
              <a:pPr>
                <a:defRPr/>
              </a:pPr>
              <a:t>‹#›</a:t>
            </a:fld>
            <a:endParaRPr lang="el-GR" altLang="el-GR"/>
          </a:p>
        </p:txBody>
      </p:sp>
    </p:spTree>
    <p:extLst>
      <p:ext uri="{BB962C8B-B14F-4D97-AF65-F5344CB8AC3E}">
        <p14:creationId xmlns="" xmlns:p14="http://schemas.microsoft.com/office/powerpoint/2010/main" val="1918682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5" name="Rectangle 6"/>
          <p:cNvSpPr>
            <a:spLocks noGrp="1" noChangeArrowheads="1"/>
          </p:cNvSpPr>
          <p:nvPr>
            <p:ph type="sldNum" sz="quarter" idx="12"/>
          </p:nvPr>
        </p:nvSpPr>
        <p:spPr>
          <a:ln/>
        </p:spPr>
        <p:txBody>
          <a:bodyPr/>
          <a:lstStyle>
            <a:lvl1pPr>
              <a:defRPr/>
            </a:lvl1pPr>
          </a:lstStyle>
          <a:p>
            <a:pPr>
              <a:defRPr/>
            </a:pPr>
            <a:fld id="{9D4B13A8-45B5-431E-994D-1697EFF057BF}" type="slidenum">
              <a:rPr lang="el-GR" altLang="el-GR"/>
              <a:pPr>
                <a:defRPr/>
              </a:pPr>
              <a:t>‹#›</a:t>
            </a:fld>
            <a:endParaRPr lang="el-GR" altLang="el-GR"/>
          </a:p>
        </p:txBody>
      </p:sp>
    </p:spTree>
    <p:extLst>
      <p:ext uri="{BB962C8B-B14F-4D97-AF65-F5344CB8AC3E}">
        <p14:creationId xmlns="" xmlns:p14="http://schemas.microsoft.com/office/powerpoint/2010/main" val="1230090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4" name="Rectangle 6"/>
          <p:cNvSpPr>
            <a:spLocks noGrp="1" noChangeArrowheads="1"/>
          </p:cNvSpPr>
          <p:nvPr>
            <p:ph type="sldNum" sz="quarter" idx="12"/>
          </p:nvPr>
        </p:nvSpPr>
        <p:spPr>
          <a:ln/>
        </p:spPr>
        <p:txBody>
          <a:bodyPr/>
          <a:lstStyle>
            <a:lvl1pPr>
              <a:defRPr/>
            </a:lvl1pPr>
          </a:lstStyle>
          <a:p>
            <a:pPr>
              <a:defRPr/>
            </a:pPr>
            <a:fld id="{06B06C72-7C26-4369-BBDA-6DBE7A4984A4}" type="slidenum">
              <a:rPr lang="el-GR" altLang="el-GR"/>
              <a:pPr>
                <a:defRPr/>
              </a:pPr>
              <a:t>‹#›</a:t>
            </a:fld>
            <a:endParaRPr lang="el-GR" altLang="el-GR"/>
          </a:p>
        </p:txBody>
      </p:sp>
    </p:spTree>
    <p:extLst>
      <p:ext uri="{BB962C8B-B14F-4D97-AF65-F5344CB8AC3E}">
        <p14:creationId xmlns="" xmlns:p14="http://schemas.microsoft.com/office/powerpoint/2010/main" val="2051737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481337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6"/>
          <p:cNvSpPr>
            <a:spLocks noGrp="1" noChangeArrowheads="1"/>
          </p:cNvSpPr>
          <p:nvPr>
            <p:ph type="sldNum" sz="quarter" idx="12"/>
          </p:nvPr>
        </p:nvSpPr>
        <p:spPr>
          <a:ln/>
        </p:spPr>
        <p:txBody>
          <a:bodyPr/>
          <a:lstStyle>
            <a:lvl1pPr>
              <a:defRPr/>
            </a:lvl1pPr>
          </a:lstStyle>
          <a:p>
            <a:pPr>
              <a:defRPr/>
            </a:pPr>
            <a:fld id="{F56B2BC6-4DF5-40F3-A922-E86F2DAD3D7E}" type="slidenum">
              <a:rPr lang="el-GR" altLang="el-GR"/>
              <a:pPr>
                <a:defRPr/>
              </a:pPr>
              <a:t>‹#›</a:t>
            </a:fld>
            <a:endParaRPr lang="el-GR" altLang="el-GR"/>
          </a:p>
        </p:txBody>
      </p:sp>
    </p:spTree>
    <p:extLst>
      <p:ext uri="{BB962C8B-B14F-4D97-AF65-F5344CB8AC3E}">
        <p14:creationId xmlns="" xmlns:p14="http://schemas.microsoft.com/office/powerpoint/2010/main" val="1793305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6"/>
          <p:cNvSpPr>
            <a:spLocks noGrp="1" noChangeArrowheads="1"/>
          </p:cNvSpPr>
          <p:nvPr>
            <p:ph type="sldNum" sz="quarter" idx="12"/>
          </p:nvPr>
        </p:nvSpPr>
        <p:spPr>
          <a:ln/>
        </p:spPr>
        <p:txBody>
          <a:bodyPr/>
          <a:lstStyle>
            <a:lvl1pPr>
              <a:defRPr/>
            </a:lvl1pPr>
          </a:lstStyle>
          <a:p>
            <a:pPr>
              <a:defRPr/>
            </a:pPr>
            <a:fld id="{C0E62FA1-2732-4078-BE45-C03CD50F781A}" type="slidenum">
              <a:rPr lang="el-GR" altLang="el-GR"/>
              <a:pPr>
                <a:defRPr/>
              </a:pPr>
              <a:t>‹#›</a:t>
            </a:fld>
            <a:endParaRPr lang="el-GR" altLang="el-GR"/>
          </a:p>
        </p:txBody>
      </p:sp>
    </p:spTree>
    <p:extLst>
      <p:ext uri="{BB962C8B-B14F-4D97-AF65-F5344CB8AC3E}">
        <p14:creationId xmlns="" xmlns:p14="http://schemas.microsoft.com/office/powerpoint/2010/main" val="2041795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userDrawn="1"/>
        </p:nvSpPr>
        <p:spPr>
          <a:xfrm>
            <a:off x="-12700" y="-19050"/>
            <a:ext cx="9156700" cy="1576388"/>
          </a:xfrm>
          <a:prstGeom prst="rect">
            <a:avLst/>
          </a:prstGeom>
          <a:solidFill>
            <a:srgbClr val="77212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027"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4301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solidFill>
                  <a:schemeClr val="accent4">
                    <a:lumMod val="10000"/>
                  </a:schemeClr>
                </a:solidFill>
                <a:effectLst/>
                <a:latin typeface="Calibri" panose="020F0502020204030204" pitchFamily="34" charset="0"/>
              </a:defRPr>
            </a:lvl1pPr>
          </a:lstStyle>
          <a:p>
            <a:pPr>
              <a:defRPr/>
            </a:pPr>
            <a:endParaRPr lang="el-GR" altLang="el-GR" dirty="0"/>
          </a:p>
        </p:txBody>
      </p:sp>
      <p:sp>
        <p:nvSpPr>
          <p:cNvPr id="4301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solidFill>
                  <a:schemeClr val="accent4">
                    <a:lumMod val="10000"/>
                  </a:schemeClr>
                </a:solidFill>
                <a:effectLst/>
                <a:latin typeface="Calibri" panose="020F0502020204030204" pitchFamily="34" charset="0"/>
              </a:defRPr>
            </a:lvl1pPr>
          </a:lstStyle>
          <a:p>
            <a:pPr>
              <a:defRPr/>
            </a:pPr>
            <a:endParaRPr lang="el-GR" altLang="el-GR"/>
          </a:p>
        </p:txBody>
      </p:sp>
      <p:sp>
        <p:nvSpPr>
          <p:cNvPr id="4301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600">
                <a:solidFill>
                  <a:schemeClr val="accent4">
                    <a:lumMod val="10000"/>
                  </a:schemeClr>
                </a:solidFill>
                <a:effectLst/>
                <a:latin typeface="Calibri" panose="020F0502020204030204" pitchFamily="34" charset="0"/>
              </a:defRPr>
            </a:lvl1pPr>
          </a:lstStyle>
          <a:p>
            <a:pPr>
              <a:defRPr/>
            </a:pPr>
            <a:fld id="{DC61EF33-CBB9-4625-A526-46E2E46C8D62}" type="slidenum">
              <a:rPr lang="el-GR" altLang="el-GR" smtClean="0"/>
              <a:pPr>
                <a:defRPr/>
              </a:pPr>
              <a:t>‹#›</a:t>
            </a:fld>
            <a:endParaRPr lang="el-GR" altLang="el-GR"/>
          </a:p>
        </p:txBody>
      </p:sp>
      <p:pic>
        <p:nvPicPr>
          <p:cNvPr id="1031" name="Picture 7"/>
          <p:cNvPicPr>
            <a:picLocks noChangeAspect="1" noChangeArrowheads="1"/>
          </p:cNvPicPr>
          <p:nvPr userDrawn="1"/>
        </p:nvPicPr>
        <p:blipFill>
          <a:blip r:embed="rId14" cstate="print">
            <a:extLst>
              <a:ext uri="{28A0092B-C50C-407E-A947-70E740481C1C}">
                <a14:useLocalDpi xmlns="" xmlns:a14="http://schemas.microsoft.com/office/drawing/2010/main" val="0"/>
              </a:ext>
            </a:extLst>
          </a:blip>
          <a:srcRect/>
          <a:stretch>
            <a:fillRect/>
          </a:stretch>
        </p:blipFill>
        <p:spPr bwMode="auto">
          <a:xfrm>
            <a:off x="8316913" y="44450"/>
            <a:ext cx="792162" cy="14398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1032" name="Rectangle 2"/>
          <p:cNvSpPr>
            <a:spLocks noGrp="1" noChangeArrowheads="1"/>
          </p:cNvSpPr>
          <p:nvPr>
            <p:ph type="title"/>
          </p:nvPr>
        </p:nvSpPr>
        <p:spPr bwMode="auto">
          <a:xfrm>
            <a:off x="457200" y="173038"/>
            <a:ext cx="7931224" cy="13843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altLang="el-GR" dirty="0" smtClean="0"/>
              <a:t>Κάντε κλικ για επεξεργασία του τίτλου</a:t>
            </a:r>
          </a:p>
        </p:txBody>
      </p:sp>
    </p:spTree>
  </p:cSld>
  <p:clrMap bg1="dk2" tx1="lt1" bg2="dk1" tx2="lt2" accent1="accent1" accent2="accent2" accent3="accent3" accent4="accent4" accent5="accent5" accent6="accent6" hlink="hlink" folHlink="folHlink"/>
  <p:sldLayoutIdLst>
    <p:sldLayoutId id="2147483711" r:id="rId1"/>
    <p:sldLayoutId id="2147483712"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iming>
    <p:tnLst>
      <p:par>
        <p:cTn id="1" dur="indefinite" restart="never" nodeType="tmRoot"/>
      </p:par>
    </p:tnLst>
  </p:timing>
  <p:hf hdr="0" ftr="0" dt="0"/>
  <p:txStyles>
    <p:titleStyle>
      <a:lvl1pPr algn="l" rtl="0" eaLnBrk="0" fontAlgn="base" hangingPunct="0">
        <a:spcBef>
          <a:spcPct val="0"/>
        </a:spcBef>
        <a:spcAft>
          <a:spcPct val="0"/>
        </a:spcAft>
        <a:defRPr sz="4000">
          <a:solidFill>
            <a:srgbClr val="D9D9D9"/>
          </a:solidFill>
          <a:latin typeface="Calibri" panose="020F0502020204030204" pitchFamily="34" charset="0"/>
          <a:ea typeface="+mj-ea"/>
          <a:cs typeface="+mj-cs"/>
        </a:defRPr>
      </a:lvl1pPr>
      <a:lvl2pPr algn="l" rtl="0" eaLnBrk="0" fontAlgn="base" hangingPunct="0">
        <a:spcBef>
          <a:spcPct val="0"/>
        </a:spcBef>
        <a:spcAft>
          <a:spcPct val="0"/>
        </a:spcAft>
        <a:defRPr sz="4000">
          <a:solidFill>
            <a:srgbClr val="D9D9D9"/>
          </a:solidFill>
          <a:effectLst>
            <a:outerShdw blurRad="38100" dist="38100" dir="2700000" algn="tl">
              <a:srgbClr val="000000"/>
            </a:outerShdw>
          </a:effectLst>
          <a:latin typeface="Tahoma" charset="0"/>
          <a:cs typeface="Arial" charset="0"/>
        </a:defRPr>
      </a:lvl2pPr>
      <a:lvl3pPr algn="l" rtl="0" eaLnBrk="0" fontAlgn="base" hangingPunct="0">
        <a:spcBef>
          <a:spcPct val="0"/>
        </a:spcBef>
        <a:spcAft>
          <a:spcPct val="0"/>
        </a:spcAft>
        <a:defRPr sz="4000">
          <a:solidFill>
            <a:srgbClr val="D9D9D9"/>
          </a:solidFill>
          <a:effectLst>
            <a:outerShdw blurRad="38100" dist="38100" dir="2700000" algn="tl">
              <a:srgbClr val="000000"/>
            </a:outerShdw>
          </a:effectLst>
          <a:latin typeface="Tahoma" charset="0"/>
          <a:cs typeface="Arial" charset="0"/>
        </a:defRPr>
      </a:lvl3pPr>
      <a:lvl4pPr algn="l" rtl="0" eaLnBrk="0" fontAlgn="base" hangingPunct="0">
        <a:spcBef>
          <a:spcPct val="0"/>
        </a:spcBef>
        <a:spcAft>
          <a:spcPct val="0"/>
        </a:spcAft>
        <a:defRPr sz="4000">
          <a:solidFill>
            <a:srgbClr val="D9D9D9"/>
          </a:solidFill>
          <a:effectLst>
            <a:outerShdw blurRad="38100" dist="38100" dir="2700000" algn="tl">
              <a:srgbClr val="000000"/>
            </a:outerShdw>
          </a:effectLst>
          <a:latin typeface="Tahoma" charset="0"/>
          <a:cs typeface="Arial" charset="0"/>
        </a:defRPr>
      </a:lvl4pPr>
      <a:lvl5pPr algn="l" rtl="0" eaLnBrk="0" fontAlgn="base" hangingPunct="0">
        <a:spcBef>
          <a:spcPct val="0"/>
        </a:spcBef>
        <a:spcAft>
          <a:spcPct val="0"/>
        </a:spcAft>
        <a:defRPr sz="4000">
          <a:solidFill>
            <a:srgbClr val="D9D9D9"/>
          </a:solidFill>
          <a:effectLst>
            <a:outerShdw blurRad="38100" dist="38100" dir="2700000" algn="tl">
              <a:srgbClr val="000000"/>
            </a:outerShdw>
          </a:effectLst>
          <a:latin typeface="Tahoma"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rgbClr val="161616"/>
          </a:solidFill>
          <a:latin typeface="Calibri" panose="020F0502020204030204" pitchFamily="34" charset="0"/>
          <a:ea typeface="+mn-ea"/>
          <a:cs typeface="+mn-cs"/>
        </a:defRPr>
      </a:lvl1pPr>
      <a:lvl2pPr marL="742950" indent="-285750" algn="l" rtl="0" eaLnBrk="0" fontAlgn="base" hangingPunct="0">
        <a:spcBef>
          <a:spcPct val="20000"/>
        </a:spcBef>
        <a:spcAft>
          <a:spcPct val="0"/>
        </a:spcAft>
        <a:buFont typeface="Tahoma" charset="0"/>
        <a:buChar char="–"/>
        <a:defRPr sz="2800">
          <a:solidFill>
            <a:srgbClr val="161616"/>
          </a:solidFill>
          <a:latin typeface="Calibri" panose="020F0502020204030204" pitchFamily="34" charset="0"/>
          <a:cs typeface="+mn-cs"/>
        </a:defRPr>
      </a:lvl2pPr>
      <a:lvl3pPr marL="1143000" indent="-228600" algn="l" rtl="0" eaLnBrk="0" fontAlgn="base" hangingPunct="0">
        <a:spcBef>
          <a:spcPct val="20000"/>
        </a:spcBef>
        <a:spcAft>
          <a:spcPct val="0"/>
        </a:spcAft>
        <a:buClr>
          <a:schemeClr val="hlink"/>
        </a:buClr>
        <a:buSzPct val="120000"/>
        <a:buChar char="•"/>
        <a:defRPr sz="2400">
          <a:solidFill>
            <a:srgbClr val="161616"/>
          </a:solidFill>
          <a:latin typeface="Calibri" panose="020F0502020204030204" pitchFamily="34" charset="0"/>
          <a:cs typeface="+mn-cs"/>
        </a:defRPr>
      </a:lvl3pPr>
      <a:lvl4pPr marL="1600200" indent="-228600" algn="l" rtl="0" eaLnBrk="0" fontAlgn="base" hangingPunct="0">
        <a:spcBef>
          <a:spcPct val="20000"/>
        </a:spcBef>
        <a:spcAft>
          <a:spcPct val="0"/>
        </a:spcAft>
        <a:buFont typeface="Tahoma" charset="0"/>
        <a:buChar char="–"/>
        <a:defRPr sz="2000">
          <a:solidFill>
            <a:srgbClr val="161616"/>
          </a:solidFill>
          <a:latin typeface="Calibri" panose="020F0502020204030204" pitchFamily="34" charset="0"/>
          <a:cs typeface="+mn-cs"/>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rgbClr val="161616"/>
          </a:solidFill>
          <a:latin typeface="Calibri" panose="020F0502020204030204" pitchFamily="34" charset="0"/>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p:cNvPicPr>
            <a:picLocks noChangeAspect="1"/>
          </p:cNvPicPr>
          <p:nvPr/>
        </p:nvPicPr>
        <p:blipFill rotWithShape="1">
          <a:blip r:embed="rId2" cstate="print">
            <a:extLst>
              <a:ext uri="{28A0092B-C50C-407E-A947-70E740481C1C}">
                <a14:useLocalDpi xmlns="" xmlns:a14="http://schemas.microsoft.com/office/drawing/2010/main" val="0"/>
              </a:ext>
            </a:extLst>
          </a:blip>
          <a:srcRect l="-19301" t="-196" r="24939" b="196"/>
          <a:stretch/>
        </p:blipFill>
        <p:spPr bwMode="auto">
          <a:xfrm>
            <a:off x="10456" y="-99392"/>
            <a:ext cx="9144000" cy="696794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Rectangle 2"/>
          <p:cNvSpPr/>
          <p:nvPr/>
        </p:nvSpPr>
        <p:spPr>
          <a:xfrm>
            <a:off x="1" y="-171400"/>
            <a:ext cx="4499991" cy="7139341"/>
          </a:xfrm>
          <a:prstGeom prst="rect">
            <a:avLst/>
          </a:prstGeom>
          <a:solidFill>
            <a:srgbClr val="77212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latin typeface="Myriad Pro" pitchFamily="34" charset="0"/>
            </a:endParaRPr>
          </a:p>
        </p:txBody>
      </p:sp>
      <p:sp>
        <p:nvSpPr>
          <p:cNvPr id="4100" name="Rectangle 5"/>
          <p:cNvSpPr>
            <a:spLocks noChangeArrowheads="1"/>
          </p:cNvSpPr>
          <p:nvPr/>
        </p:nvSpPr>
        <p:spPr bwMode="auto">
          <a:xfrm>
            <a:off x="0" y="2768084"/>
            <a:ext cx="184731"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lr>
                <a:schemeClr val="hlink"/>
              </a:buClr>
              <a:buSzPct val="120000"/>
              <a:buChar char="•"/>
              <a:defRPr sz="3200">
                <a:solidFill>
                  <a:srgbClr val="161616"/>
                </a:solidFill>
                <a:latin typeface="Tahoma" charset="0"/>
                <a:cs typeface="Arial" charset="0"/>
              </a:defRPr>
            </a:lvl1pPr>
            <a:lvl2pPr marL="742950" indent="-285750" eaLnBrk="0" hangingPunct="0">
              <a:spcBef>
                <a:spcPct val="20000"/>
              </a:spcBef>
              <a:buFont typeface="Tahoma" charset="0"/>
              <a:buChar char="–"/>
              <a:defRPr sz="2800">
                <a:solidFill>
                  <a:srgbClr val="161616"/>
                </a:solidFill>
                <a:latin typeface="Tahoma" charset="0"/>
                <a:cs typeface="Arial" charset="0"/>
              </a:defRPr>
            </a:lvl2pPr>
            <a:lvl3pPr marL="1143000" indent="-228600" eaLnBrk="0" hangingPunct="0">
              <a:spcBef>
                <a:spcPct val="20000"/>
              </a:spcBef>
              <a:buClr>
                <a:schemeClr val="hlink"/>
              </a:buClr>
              <a:buSzPct val="120000"/>
              <a:buChar char="•"/>
              <a:defRPr sz="2400">
                <a:solidFill>
                  <a:srgbClr val="161616"/>
                </a:solidFill>
                <a:latin typeface="Tahoma" charset="0"/>
                <a:cs typeface="Arial" charset="0"/>
              </a:defRPr>
            </a:lvl3pPr>
            <a:lvl4pPr marL="1600200" indent="-228600" eaLnBrk="0" hangingPunct="0">
              <a:spcBef>
                <a:spcPct val="20000"/>
              </a:spcBef>
              <a:buFont typeface="Tahoma" charset="0"/>
              <a:buChar char="–"/>
              <a:defRPr sz="2000">
                <a:solidFill>
                  <a:srgbClr val="161616"/>
                </a:solidFill>
                <a:latin typeface="Tahoma" charset="0"/>
                <a:cs typeface="Arial" charset="0"/>
              </a:defRPr>
            </a:lvl4pPr>
            <a:lvl5pPr marL="2057400" indent="-228600" eaLnBrk="0" hangingPunct="0">
              <a:spcBef>
                <a:spcPct val="20000"/>
              </a:spcBef>
              <a:buClr>
                <a:schemeClr val="hlink"/>
              </a:buClr>
              <a:buSzPct val="80000"/>
              <a:buFont typeface="Wingdings" pitchFamily="2" charset="2"/>
              <a:buChar char="v"/>
              <a:defRPr sz="2000">
                <a:solidFill>
                  <a:srgbClr val="161616"/>
                </a:solidFill>
                <a:latin typeface="Tahoma"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rgbClr val="161616"/>
                </a:solidFill>
                <a:latin typeface="Tahoma"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rgbClr val="161616"/>
                </a:solidFill>
                <a:latin typeface="Tahoma"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rgbClr val="161616"/>
                </a:solidFill>
                <a:latin typeface="Tahoma"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rgbClr val="161616"/>
                </a:solidFill>
                <a:latin typeface="Tahoma" charset="0"/>
                <a:cs typeface="Arial" charset="0"/>
              </a:defRPr>
            </a:lvl9pPr>
          </a:lstStyle>
          <a:p>
            <a:pPr eaLnBrk="1" hangingPunct="1">
              <a:spcBef>
                <a:spcPct val="0"/>
              </a:spcBef>
              <a:buClrTx/>
              <a:buSzTx/>
              <a:buFontTx/>
              <a:buNone/>
            </a:pPr>
            <a:endParaRPr lang="el-GR" altLang="el-GR" sz="1800">
              <a:solidFill>
                <a:schemeClr val="tx1"/>
              </a:solidFill>
              <a:latin typeface="Myriad Pro" pitchFamily="34" charset="0"/>
            </a:endParaRPr>
          </a:p>
        </p:txBody>
      </p:sp>
      <p:sp>
        <p:nvSpPr>
          <p:cNvPr id="4102" name="Title 3"/>
          <p:cNvSpPr>
            <a:spLocks noGrp="1"/>
          </p:cNvSpPr>
          <p:nvPr>
            <p:ph type="ctrTitle" sz="quarter"/>
          </p:nvPr>
        </p:nvSpPr>
        <p:spPr>
          <a:xfrm>
            <a:off x="214282" y="4786322"/>
            <a:ext cx="4071966" cy="1811030"/>
          </a:xfrm>
        </p:spPr>
        <p:txBody>
          <a:bodyPr>
            <a:normAutofit fontScale="90000"/>
          </a:bodyPr>
          <a:lstStyle/>
          <a:p>
            <a:pPr eaLnBrk="1" hangingPunct="1">
              <a:lnSpc>
                <a:spcPct val="90000"/>
              </a:lnSpc>
              <a:defRPr/>
            </a:pPr>
            <a:r>
              <a:rPr lang="el-GR" altLang="el-GR" sz="3600" b="1" dirty="0" smtClean="0">
                <a:solidFill>
                  <a:schemeClr val="tx1"/>
                </a:solidFill>
                <a:latin typeface="Myriad Pro" pitchFamily="34" charset="0"/>
              </a:rPr>
              <a:t/>
            </a:r>
            <a:br>
              <a:rPr lang="el-GR" altLang="el-GR" sz="3600" b="1" dirty="0" smtClean="0">
                <a:solidFill>
                  <a:schemeClr val="tx1"/>
                </a:solidFill>
                <a:latin typeface="Myriad Pro" pitchFamily="34" charset="0"/>
              </a:rPr>
            </a:br>
            <a:r>
              <a:rPr lang="el-GR" altLang="el-GR" sz="3600" b="1" dirty="0" smtClean="0">
                <a:solidFill>
                  <a:schemeClr val="tx1"/>
                </a:solidFill>
                <a:latin typeface="Myriad Pro" pitchFamily="34" charset="0"/>
              </a:rPr>
              <a:t/>
            </a:r>
            <a:br>
              <a:rPr lang="el-GR" altLang="el-GR" sz="3600" b="1" dirty="0" smtClean="0">
                <a:solidFill>
                  <a:schemeClr val="tx1"/>
                </a:solidFill>
                <a:latin typeface="Myriad Pro" pitchFamily="34" charset="0"/>
              </a:rPr>
            </a:br>
            <a:r>
              <a:rPr lang="el-GR" altLang="el-GR" sz="3600" b="1" dirty="0" smtClean="0">
                <a:solidFill>
                  <a:schemeClr val="tx1"/>
                </a:solidFill>
                <a:latin typeface="Myriad Pro" pitchFamily="34" charset="0"/>
              </a:rPr>
              <a:t/>
            </a:r>
            <a:br>
              <a:rPr lang="el-GR" altLang="el-GR" sz="3600" b="1" dirty="0" smtClean="0">
                <a:solidFill>
                  <a:schemeClr val="tx1"/>
                </a:solidFill>
                <a:latin typeface="Myriad Pro" pitchFamily="34" charset="0"/>
              </a:rPr>
            </a:br>
            <a:r>
              <a:rPr lang="el-GR" altLang="el-GR" sz="3600" b="1" dirty="0" smtClean="0">
                <a:solidFill>
                  <a:schemeClr val="tx1"/>
                </a:solidFill>
                <a:latin typeface="Myriad Pro" pitchFamily="34" charset="0"/>
              </a:rPr>
              <a:t/>
            </a:r>
            <a:br>
              <a:rPr lang="el-GR" altLang="el-GR" sz="3600" b="1" dirty="0" smtClean="0">
                <a:solidFill>
                  <a:schemeClr val="tx1"/>
                </a:solidFill>
                <a:latin typeface="Myriad Pro" pitchFamily="34" charset="0"/>
              </a:rPr>
            </a:br>
            <a:r>
              <a:rPr lang="el-GR" altLang="el-GR" sz="3600" b="1" dirty="0" smtClean="0">
                <a:solidFill>
                  <a:schemeClr val="tx1"/>
                </a:solidFill>
                <a:latin typeface="Myriad Pro" pitchFamily="34" charset="0"/>
              </a:rPr>
              <a:t/>
            </a:r>
            <a:br>
              <a:rPr lang="el-GR" altLang="el-GR" sz="3600" b="1" dirty="0" smtClean="0">
                <a:solidFill>
                  <a:schemeClr val="tx1"/>
                </a:solidFill>
                <a:latin typeface="Myriad Pro" pitchFamily="34" charset="0"/>
              </a:rPr>
            </a:br>
            <a:r>
              <a:rPr lang="el-GR" altLang="el-GR" sz="3600" b="1" dirty="0" smtClean="0">
                <a:solidFill>
                  <a:schemeClr val="tx1"/>
                </a:solidFill>
                <a:latin typeface="Myriad Pro" pitchFamily="34" charset="0"/>
              </a:rPr>
              <a:t/>
            </a:r>
            <a:br>
              <a:rPr lang="el-GR" altLang="el-GR" sz="3600" b="1" dirty="0" smtClean="0">
                <a:solidFill>
                  <a:schemeClr val="tx1"/>
                </a:solidFill>
                <a:latin typeface="Myriad Pro" pitchFamily="34" charset="0"/>
              </a:rPr>
            </a:br>
            <a:r>
              <a:rPr lang="el-GR" altLang="el-GR" sz="3600" b="1" dirty="0" smtClean="0">
                <a:solidFill>
                  <a:schemeClr val="tx1"/>
                </a:solidFill>
                <a:latin typeface="Myriad Pro" pitchFamily="34" charset="0"/>
              </a:rPr>
              <a:t/>
            </a:r>
            <a:br>
              <a:rPr lang="el-GR" altLang="el-GR" sz="3600" b="1" dirty="0" smtClean="0">
                <a:solidFill>
                  <a:schemeClr val="tx1"/>
                </a:solidFill>
                <a:latin typeface="Myriad Pro" pitchFamily="34" charset="0"/>
              </a:rPr>
            </a:br>
            <a:r>
              <a:rPr lang="el-GR" altLang="el-GR" sz="3600" b="1" dirty="0" smtClean="0">
                <a:solidFill>
                  <a:schemeClr val="tx1"/>
                </a:solidFill>
                <a:latin typeface="Myriad Pro" pitchFamily="34" charset="0"/>
              </a:rPr>
              <a:t/>
            </a:r>
            <a:br>
              <a:rPr lang="el-GR" altLang="el-GR" sz="3600" b="1" dirty="0" smtClean="0">
                <a:solidFill>
                  <a:schemeClr val="tx1"/>
                </a:solidFill>
                <a:latin typeface="Myriad Pro" pitchFamily="34" charset="0"/>
              </a:rPr>
            </a:br>
            <a:r>
              <a:rPr lang="el-GR" altLang="el-GR" sz="3600" b="1" dirty="0" smtClean="0">
                <a:solidFill>
                  <a:schemeClr val="tx1"/>
                </a:solidFill>
                <a:latin typeface="Myriad Pro" pitchFamily="34" charset="0"/>
              </a:rPr>
              <a:t/>
            </a:r>
            <a:br>
              <a:rPr lang="el-GR" altLang="el-GR" sz="3600" b="1" dirty="0" smtClean="0">
                <a:solidFill>
                  <a:schemeClr val="tx1"/>
                </a:solidFill>
                <a:latin typeface="Myriad Pro" pitchFamily="34" charset="0"/>
              </a:rPr>
            </a:br>
            <a:r>
              <a:rPr lang="el-GR" altLang="el-GR" sz="3600" b="1" dirty="0" smtClean="0">
                <a:solidFill>
                  <a:schemeClr val="tx1"/>
                </a:solidFill>
                <a:latin typeface="Myriad Pro" pitchFamily="34" charset="0"/>
              </a:rPr>
              <a:t/>
            </a:r>
            <a:br>
              <a:rPr lang="el-GR" altLang="el-GR" sz="3600" b="1" dirty="0" smtClean="0">
                <a:solidFill>
                  <a:schemeClr val="tx1"/>
                </a:solidFill>
                <a:latin typeface="Myriad Pro" pitchFamily="34" charset="0"/>
              </a:rPr>
            </a:br>
            <a:r>
              <a:rPr lang="el-GR" altLang="el-GR" sz="3600" b="1" dirty="0" smtClean="0">
                <a:solidFill>
                  <a:schemeClr val="tx1"/>
                </a:solidFill>
                <a:latin typeface="Myriad Pro" pitchFamily="34" charset="0"/>
              </a:rPr>
              <a:t/>
            </a:r>
            <a:br>
              <a:rPr lang="el-GR" altLang="el-GR" sz="3600" b="1" dirty="0" smtClean="0">
                <a:solidFill>
                  <a:schemeClr val="tx1"/>
                </a:solidFill>
                <a:latin typeface="Myriad Pro" pitchFamily="34" charset="0"/>
              </a:rPr>
            </a:br>
            <a:r>
              <a:rPr lang="el-GR" altLang="el-GR" sz="3600" b="1" dirty="0" smtClean="0">
                <a:solidFill>
                  <a:schemeClr val="tx1"/>
                </a:solidFill>
                <a:latin typeface="Myriad Pro" pitchFamily="34" charset="0"/>
              </a:rPr>
              <a:t/>
            </a:r>
            <a:br>
              <a:rPr lang="el-GR" altLang="el-GR" sz="3600" b="1" dirty="0" smtClean="0">
                <a:solidFill>
                  <a:schemeClr val="tx1"/>
                </a:solidFill>
                <a:latin typeface="Myriad Pro" pitchFamily="34" charset="0"/>
              </a:rPr>
            </a:br>
            <a:r>
              <a:rPr lang="el-GR" altLang="el-GR" sz="2000" b="1" dirty="0" smtClean="0">
                <a:solidFill>
                  <a:schemeClr val="tx1"/>
                </a:solidFill>
                <a:latin typeface="Myriad Pro" pitchFamily="34" charset="0"/>
              </a:rPr>
              <a:t>ΜΟΝΑΔΑ ΠΡΑΚΤΙΚΗΣ ΑΣΚΗΣΗΣ ΚΑΙ ΔΙΑΣΥΝΔΕΣΗΣ ΜΕ ΤΗΝ ΑΓΟΡΑ ΕΡΓΑΣΙΑΣ</a:t>
            </a:r>
            <a:br>
              <a:rPr lang="el-GR" altLang="el-GR" sz="2000" b="1" dirty="0" smtClean="0">
                <a:solidFill>
                  <a:schemeClr val="tx1"/>
                </a:solidFill>
                <a:latin typeface="Myriad Pro" pitchFamily="34" charset="0"/>
              </a:rPr>
            </a:br>
            <a:r>
              <a:rPr lang="el-GR" altLang="el-GR" sz="2000" b="1" dirty="0" smtClean="0">
                <a:solidFill>
                  <a:schemeClr val="tx1"/>
                </a:solidFill>
                <a:latin typeface="Myriad Pro" pitchFamily="34" charset="0"/>
              </a:rPr>
              <a:t/>
            </a:r>
            <a:br>
              <a:rPr lang="el-GR" altLang="el-GR" sz="2000" b="1" dirty="0" smtClean="0">
                <a:solidFill>
                  <a:schemeClr val="tx1"/>
                </a:solidFill>
                <a:latin typeface="Myriad Pro" pitchFamily="34" charset="0"/>
              </a:rPr>
            </a:br>
            <a:r>
              <a:rPr lang="el-GR" altLang="el-GR" sz="2200" b="1" dirty="0" smtClean="0">
                <a:solidFill>
                  <a:schemeClr val="tx1"/>
                </a:solidFill>
                <a:latin typeface="Myriad Pro" pitchFamily="34" charset="0"/>
              </a:rPr>
              <a:t>Γραφείο Διασύνδεσης ΟΠΑ</a:t>
            </a:r>
            <a:endParaRPr lang="el-GR" altLang="el-GR" sz="1800" b="1" dirty="0" smtClean="0">
              <a:latin typeface="Myriad Pro" pitchFamily="34" charset="0"/>
            </a:endParaRPr>
          </a:p>
        </p:txBody>
      </p:sp>
      <p:pic>
        <p:nvPicPr>
          <p:cNvPr id="2" name="Picture 6"/>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475656" y="188640"/>
            <a:ext cx="1653665" cy="272732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4103" name="Subtitle 1"/>
          <p:cNvSpPr>
            <a:spLocks noGrp="1"/>
          </p:cNvSpPr>
          <p:nvPr>
            <p:ph type="subTitle" sz="quarter" idx="1"/>
          </p:nvPr>
        </p:nvSpPr>
        <p:spPr>
          <a:xfrm>
            <a:off x="4408753" y="5445224"/>
            <a:ext cx="4770155" cy="1412776"/>
          </a:xfrm>
        </p:spPr>
        <p:txBody>
          <a:bodyPr>
            <a:normAutofit/>
          </a:bodyPr>
          <a:lstStyle/>
          <a:p>
            <a:endParaRPr lang="en-US" altLang="el-GR" sz="3000" b="1" dirty="0" smtClean="0">
              <a:solidFill>
                <a:srgbClr val="000000"/>
              </a:solidFill>
              <a:latin typeface="Myriad Pro" pitchFamily="34" charset="0"/>
            </a:endParaRPr>
          </a:p>
          <a:p>
            <a:endParaRPr lang="en-US" altLang="el-GR" sz="3000" b="1" dirty="0" smtClean="0">
              <a:solidFill>
                <a:srgbClr val="000000"/>
              </a:solidFill>
              <a:latin typeface="Myriad Pro" pitchFamily="34" charset="0"/>
            </a:endParaRPr>
          </a:p>
        </p:txBody>
      </p:sp>
      <p:sp>
        <p:nvSpPr>
          <p:cNvPr id="8" name="7 - TextBox"/>
          <p:cNvSpPr txBox="1"/>
          <p:nvPr/>
        </p:nvSpPr>
        <p:spPr>
          <a:xfrm>
            <a:off x="571472" y="3143248"/>
            <a:ext cx="3500462" cy="1815882"/>
          </a:xfrm>
          <a:prstGeom prst="rect">
            <a:avLst/>
          </a:prstGeom>
          <a:noFill/>
        </p:spPr>
        <p:txBody>
          <a:bodyPr wrap="square" rtlCol="0">
            <a:spAutoFit/>
          </a:bodyPr>
          <a:lstStyle/>
          <a:p>
            <a:pPr algn="ctr"/>
            <a:r>
              <a:rPr lang="el-GR" sz="2800" b="1" dirty="0" smtClean="0"/>
              <a:t>ΠΑΡΟΥΣΙΑΣΗ ΟΙΚΟΝΟΜΙΚΟΥ ΠΑΝΕΠΙΣΤΗΜΙΟΥ ΑΘΗΝΩΝ</a:t>
            </a:r>
            <a:endParaRPr lang="el-GR" sz="2800" b="1" dirty="0"/>
          </a:p>
        </p:txBody>
      </p:sp>
    </p:spTree>
    <p:extLst>
      <p:ext uri="{BB962C8B-B14F-4D97-AF65-F5344CB8AC3E}">
        <p14:creationId xmlns="" xmlns:p14="http://schemas.microsoft.com/office/powerpoint/2010/main" val="177555344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solidFill>
                  <a:schemeClr val="tx2"/>
                </a:solidFill>
                <a:latin typeface="Myriad Pro" pitchFamily="34" charset="0"/>
              </a:rPr>
              <a:t>ΣΧΟΛΗ</a:t>
            </a:r>
            <a:r>
              <a:rPr lang="el-GR" dirty="0" smtClean="0"/>
              <a:t> </a:t>
            </a:r>
            <a:br>
              <a:rPr lang="el-GR" dirty="0" smtClean="0"/>
            </a:br>
            <a:r>
              <a:rPr lang="el-GR" dirty="0" smtClean="0">
                <a:solidFill>
                  <a:schemeClr val="tx2"/>
                </a:solidFill>
                <a:latin typeface="Myriad Pro" pitchFamily="34" charset="0"/>
              </a:rPr>
              <a:t>ΔΙΟΙΚΗΣΗΣ</a:t>
            </a:r>
            <a:r>
              <a:rPr lang="el-GR" dirty="0" smtClean="0"/>
              <a:t> </a:t>
            </a:r>
            <a:r>
              <a:rPr lang="el-GR" dirty="0" smtClean="0">
                <a:solidFill>
                  <a:schemeClr val="tx2"/>
                </a:solidFill>
                <a:latin typeface="Myriad Pro" pitchFamily="34" charset="0"/>
              </a:rPr>
              <a:t>ΕΠΙΧΕΙΡΗΣΕΩΝ</a:t>
            </a:r>
            <a:endParaRPr lang="el-GR" dirty="0"/>
          </a:p>
        </p:txBody>
      </p:sp>
      <p:sp>
        <p:nvSpPr>
          <p:cNvPr id="3" name="Content Placeholder 2"/>
          <p:cNvSpPr>
            <a:spLocks noGrp="1"/>
          </p:cNvSpPr>
          <p:nvPr>
            <p:ph idx="1"/>
          </p:nvPr>
        </p:nvSpPr>
        <p:spPr>
          <a:xfrm>
            <a:off x="214282" y="1694766"/>
            <a:ext cx="8750206" cy="4114800"/>
          </a:xfrm>
        </p:spPr>
        <p:txBody>
          <a:bodyPr/>
          <a:lstStyle/>
          <a:p>
            <a:pPr marL="0" lvl="1" indent="0">
              <a:buClr>
                <a:schemeClr val="hlink"/>
              </a:buClr>
              <a:buSzPct val="120000"/>
              <a:buNone/>
            </a:pPr>
            <a:r>
              <a:rPr lang="el-GR" sz="2000" b="1" dirty="0" smtClean="0">
                <a:latin typeface="Myriad Pro" pitchFamily="34" charset="0"/>
                <a:cs typeface="Tahoma" pitchFamily="34" charset="0"/>
              </a:rPr>
              <a:t>2) Οργάνωση και Διοίκηση Επιχειρήσεων (ΟΔΕ)</a:t>
            </a:r>
          </a:p>
          <a:p>
            <a:pPr marL="0" lvl="1" algn="just">
              <a:buClr>
                <a:srgbClr val="C00000"/>
              </a:buClr>
              <a:buFont typeface="Arial" pitchFamily="34" charset="0"/>
              <a:buChar char="•"/>
              <a:defRPr/>
            </a:pPr>
            <a:r>
              <a:rPr lang="el-GR" sz="2000" dirty="0" smtClean="0">
                <a:latin typeface="Myriad Pro" pitchFamily="34" charset="0"/>
              </a:rPr>
              <a:t>Το Πρόγραμμα Σπουδών του Τμήματος στοχεύει στην παροχή εξειδικευμένης γνώσης των διαφόρων λειτουργιών της επιχείρησης, όπως το Μάνατζμεντ, το Μάρκετινγκ, τα Χρηματοοικονομικά, τη Λογιστική και τα Πληροφοριακά Συστήματα Διοίκησης. Τα μαθήματα του Τμήματος Οργάνωσης και Διοίκησης Επιχειρήσεων διακρίνονται σε υποχρεωτικά και επιλογής και κατανέμονται σε οκτώ (8) εξάμηνα σπουδών. Από το 5ο εξάμηνο ο φοιτητής επιλέγει την κατεύθυνση των σπουδών που επιθυμεί.</a:t>
            </a:r>
            <a:endParaRPr lang="el-GR" sz="2000" b="1" dirty="0" smtClean="0">
              <a:latin typeface="Myriad Pro" pitchFamily="34" charset="0"/>
              <a:cs typeface="Tahoma" pitchFamily="34" charset="0"/>
            </a:endParaRPr>
          </a:p>
          <a:p>
            <a:pPr marL="0" lvl="1" algn="just">
              <a:buClr>
                <a:srgbClr val="C00000"/>
              </a:buClr>
              <a:buFont typeface="Arial" pitchFamily="34" charset="0"/>
              <a:buChar char="•"/>
              <a:defRPr/>
            </a:pPr>
            <a:r>
              <a:rPr lang="el-GR" sz="2000" dirty="0" smtClean="0">
                <a:latin typeface="Myriad Pro" pitchFamily="34" charset="0"/>
              </a:rPr>
              <a:t>Για την απόκτηση του πτυχίου απαιτείται η επιτυχής εξέταση σε σαράντα τέσσερα (44) μαθήματα, από τα οποία είκοσι τέσσερα (24) είναι υποχρεωτικά και είκοσι (20) επιλογής. Το Πρόγραμμα Σπουδών ανανεώνεται κάθε χρόνο βάσει της Γενικής Συνέλευσης του τμήματος</a:t>
            </a:r>
            <a:endParaRPr lang="en-US" sz="2000" b="1" dirty="0">
              <a:solidFill>
                <a:srgbClr val="000000"/>
              </a:solidFill>
              <a:latin typeface="Myriad Pro" pitchFamily="34" charset="0"/>
              <a:cs typeface="Tahoma" pitchFamily="34" charset="0"/>
            </a:endParaRPr>
          </a:p>
        </p:txBody>
      </p:sp>
      <p:sp>
        <p:nvSpPr>
          <p:cNvPr id="4" name="Slide Number Placeholder 3"/>
          <p:cNvSpPr>
            <a:spLocks noGrp="1"/>
          </p:cNvSpPr>
          <p:nvPr>
            <p:ph type="sldNum" sz="quarter" idx="12"/>
          </p:nvPr>
        </p:nvSpPr>
        <p:spPr/>
        <p:txBody>
          <a:bodyPr/>
          <a:lstStyle/>
          <a:p>
            <a:pPr>
              <a:defRPr/>
            </a:pPr>
            <a:fld id="{E2505CC8-CBD6-42AC-87E1-F4A36674987E}" type="slidenum">
              <a:rPr lang="el-GR" altLang="el-GR" smtClean="0"/>
              <a:pPr>
                <a:defRPr/>
              </a:pPr>
              <a:t>10</a:t>
            </a:fld>
            <a:endParaRPr lang="el-GR" altLang="el-GR"/>
          </a:p>
        </p:txBody>
      </p:sp>
    </p:spTree>
    <p:extLst>
      <p:ext uri="{BB962C8B-B14F-4D97-AF65-F5344CB8AC3E}">
        <p14:creationId xmlns="" xmlns:p14="http://schemas.microsoft.com/office/powerpoint/2010/main" val="11904464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solidFill>
                  <a:schemeClr val="tx2"/>
                </a:solidFill>
                <a:latin typeface="Myriad Pro" pitchFamily="34" charset="0"/>
              </a:rPr>
              <a:t>ΣΧΟΛΗ</a:t>
            </a:r>
            <a:r>
              <a:rPr lang="el-GR" dirty="0" smtClean="0"/>
              <a:t> </a:t>
            </a:r>
            <a:br>
              <a:rPr lang="el-GR" dirty="0" smtClean="0"/>
            </a:br>
            <a:r>
              <a:rPr lang="el-GR" dirty="0" smtClean="0">
                <a:solidFill>
                  <a:schemeClr val="tx2"/>
                </a:solidFill>
                <a:latin typeface="Myriad Pro" pitchFamily="34" charset="0"/>
              </a:rPr>
              <a:t>ΔΙΟΙΚΗΣΗΣ</a:t>
            </a:r>
            <a:r>
              <a:rPr lang="el-GR" dirty="0" smtClean="0"/>
              <a:t> </a:t>
            </a:r>
            <a:r>
              <a:rPr lang="el-GR" dirty="0" smtClean="0">
                <a:solidFill>
                  <a:schemeClr val="tx2"/>
                </a:solidFill>
                <a:latin typeface="Myriad Pro" pitchFamily="34" charset="0"/>
              </a:rPr>
              <a:t>ΕΠΙΧΕΙΡΗΣΕΩΝ</a:t>
            </a:r>
            <a:endParaRPr lang="el-GR" dirty="0"/>
          </a:p>
        </p:txBody>
      </p:sp>
      <p:sp>
        <p:nvSpPr>
          <p:cNvPr id="3" name="Content Placeholder 2"/>
          <p:cNvSpPr>
            <a:spLocks noGrp="1"/>
          </p:cNvSpPr>
          <p:nvPr>
            <p:ph idx="1"/>
          </p:nvPr>
        </p:nvSpPr>
        <p:spPr>
          <a:xfrm>
            <a:off x="0" y="1643050"/>
            <a:ext cx="8929718" cy="4257676"/>
          </a:xfrm>
        </p:spPr>
        <p:txBody>
          <a:bodyPr/>
          <a:lstStyle/>
          <a:p>
            <a:pPr algn="ctr">
              <a:buNone/>
            </a:pPr>
            <a:r>
              <a:rPr lang="el-GR" b="1" dirty="0" smtClean="0">
                <a:solidFill>
                  <a:srgbClr val="000000"/>
                </a:solidFill>
                <a:latin typeface="Myriad Pro" pitchFamily="34" charset="0"/>
                <a:cs typeface="Tahoma" pitchFamily="34" charset="0"/>
              </a:rPr>
              <a:t> </a:t>
            </a:r>
            <a:r>
              <a:rPr lang="el-GR" sz="2000" b="1" dirty="0" smtClean="0">
                <a:latin typeface="Myriad Pro" pitchFamily="34" charset="0"/>
                <a:cs typeface="Tahoma" pitchFamily="34" charset="0"/>
              </a:rPr>
              <a:t>Οργάνωση και Διοίκηση Επιχειρήσεων (ΟΔΕ)</a:t>
            </a:r>
          </a:p>
          <a:p>
            <a:pPr algn="ctr">
              <a:buNone/>
            </a:pPr>
            <a:r>
              <a:rPr lang="el-GR" sz="2000" b="1" u="sng" dirty="0" smtClean="0">
                <a:solidFill>
                  <a:srgbClr val="000000"/>
                </a:solidFill>
                <a:latin typeface="Myriad Pro" pitchFamily="34" charset="0"/>
                <a:cs typeface="Tahoma" pitchFamily="34" charset="0"/>
              </a:rPr>
              <a:t>Προοπτικές Απασχόλησης</a:t>
            </a:r>
            <a:r>
              <a:rPr lang="en-US" sz="2000" b="1" u="sng" dirty="0" smtClean="0">
                <a:solidFill>
                  <a:srgbClr val="000000"/>
                </a:solidFill>
                <a:latin typeface="Myriad Pro" pitchFamily="34" charset="0"/>
                <a:cs typeface="Tahoma" pitchFamily="34" charset="0"/>
              </a:rPr>
              <a:t> </a:t>
            </a:r>
            <a:r>
              <a:rPr lang="el-GR" sz="2000" b="1" u="sng" dirty="0" smtClean="0">
                <a:solidFill>
                  <a:srgbClr val="000000"/>
                </a:solidFill>
                <a:latin typeface="Myriad Pro" pitchFamily="34" charset="0"/>
                <a:cs typeface="Tahoma" pitchFamily="34" charset="0"/>
              </a:rPr>
              <a:t>(α)</a:t>
            </a:r>
          </a:p>
          <a:p>
            <a:pPr algn="ctr">
              <a:buNone/>
            </a:pPr>
            <a:endParaRPr lang="el-GR" sz="2000" b="1" u="sng" dirty="0" smtClean="0">
              <a:solidFill>
                <a:srgbClr val="000000"/>
              </a:solidFill>
              <a:latin typeface="Myriad Pro" pitchFamily="34" charset="0"/>
              <a:cs typeface="Tahoma" pitchFamily="34" charset="0"/>
            </a:endParaRPr>
          </a:p>
          <a:p>
            <a:pPr algn="just">
              <a:buClr>
                <a:srgbClr val="C00000"/>
              </a:buClr>
              <a:buFont typeface="Arial" pitchFamily="34" charset="0"/>
              <a:buChar char="•"/>
            </a:pPr>
            <a:r>
              <a:rPr lang="el-GR" sz="2000" dirty="0" smtClean="0">
                <a:latin typeface="Tahoma" pitchFamily="34" charset="0"/>
                <a:cs typeface="Tahoma" pitchFamily="34" charset="0"/>
              </a:rPr>
              <a:t>Τ</a:t>
            </a:r>
            <a:r>
              <a:rPr lang="el-GR" sz="2000" dirty="0" smtClean="0">
                <a:latin typeface="Myriad Pro" pitchFamily="34" charset="0"/>
              </a:rPr>
              <a:t>ο Τμήμα έχει δημιουργήσει εκπαιδευτική παράδοση στη Διοίκηση των Επιχειρήσεων, διότι καλύπτει όλα τα αντικείμενα της Διοίκησης των Επιχειρήσεων (Λογιστική, Χρηματοδοτική Διοίκηση, Φορολογική, Ελεγκτική, Μάρκετινγκ, Γενικό Μάνατζμεντ, Διοίκηση Προσωπικού, Διοίκηση Παραγωγής, Πληροφοριακά Συστήματα, Βιομηχανικές Σχέσεις κ.λπ.). </a:t>
            </a:r>
          </a:p>
          <a:p>
            <a:pPr algn="just">
              <a:buClr>
                <a:srgbClr val="C00000"/>
              </a:buClr>
            </a:pPr>
            <a:r>
              <a:rPr lang="el-GR" sz="2000" dirty="0" smtClean="0">
                <a:latin typeface="Myriad Pro" pitchFamily="34" charset="0"/>
              </a:rPr>
              <a:t>Παρέχονται επαρκείς γνώσεις από την Οικονομική και τη Νομική Επιστήμη, οι οποίες είναι καθοριστικής σημασίας για την ποιότητα των διοικητικών και επιχειρηματικών αποφάσεων. </a:t>
            </a:r>
          </a:p>
          <a:p>
            <a:pPr algn="just"/>
            <a:endParaRPr lang="el-GR" sz="2000" dirty="0" smtClean="0">
              <a:latin typeface="Myriad Pro" pitchFamily="34" charset="0"/>
            </a:endParaRPr>
          </a:p>
          <a:p>
            <a:pPr algn="just">
              <a:buClr>
                <a:srgbClr val="C00000"/>
              </a:buClr>
            </a:pPr>
            <a:endParaRPr lang="el-GR" sz="2000" dirty="0" smtClean="0">
              <a:latin typeface="Myriad Pro" pitchFamily="34" charset="0"/>
            </a:endParaRPr>
          </a:p>
          <a:p>
            <a:pPr marL="0" lvl="1" indent="0">
              <a:buClr>
                <a:schemeClr val="hlink"/>
              </a:buClr>
              <a:buSzPct val="120000"/>
              <a:buNone/>
            </a:pPr>
            <a:endParaRPr lang="en-US" b="1" dirty="0">
              <a:solidFill>
                <a:srgbClr val="000000"/>
              </a:solidFill>
              <a:latin typeface="Myriad Pro" pitchFamily="34" charset="0"/>
              <a:cs typeface="Tahoma" pitchFamily="34" charset="0"/>
            </a:endParaRPr>
          </a:p>
        </p:txBody>
      </p:sp>
      <p:sp>
        <p:nvSpPr>
          <p:cNvPr id="4" name="Slide Number Placeholder 3"/>
          <p:cNvSpPr>
            <a:spLocks noGrp="1"/>
          </p:cNvSpPr>
          <p:nvPr>
            <p:ph type="sldNum" sz="quarter" idx="12"/>
          </p:nvPr>
        </p:nvSpPr>
        <p:spPr/>
        <p:txBody>
          <a:bodyPr/>
          <a:lstStyle/>
          <a:p>
            <a:pPr>
              <a:defRPr/>
            </a:pPr>
            <a:fld id="{E2505CC8-CBD6-42AC-87E1-F4A36674987E}" type="slidenum">
              <a:rPr lang="el-GR" altLang="el-GR" smtClean="0"/>
              <a:pPr>
                <a:defRPr/>
              </a:pPr>
              <a:t>11</a:t>
            </a:fld>
            <a:endParaRPr lang="el-GR" altLang="el-GR"/>
          </a:p>
        </p:txBody>
      </p:sp>
    </p:spTree>
    <p:extLst>
      <p:ext uri="{BB962C8B-B14F-4D97-AF65-F5344CB8AC3E}">
        <p14:creationId xmlns="" xmlns:p14="http://schemas.microsoft.com/office/powerpoint/2010/main" val="38115531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solidFill>
                  <a:schemeClr val="tx2"/>
                </a:solidFill>
                <a:latin typeface="Myriad Pro" pitchFamily="34" charset="0"/>
              </a:rPr>
              <a:t>ΣΧΟΛΗ</a:t>
            </a:r>
            <a:r>
              <a:rPr lang="el-GR" dirty="0" smtClean="0"/>
              <a:t> </a:t>
            </a:r>
            <a:br>
              <a:rPr lang="el-GR" dirty="0" smtClean="0"/>
            </a:br>
            <a:r>
              <a:rPr lang="el-GR" dirty="0" smtClean="0">
                <a:solidFill>
                  <a:schemeClr val="tx2"/>
                </a:solidFill>
                <a:latin typeface="Myriad Pro" pitchFamily="34" charset="0"/>
              </a:rPr>
              <a:t>ΔΙΟΙΚΗΣΗΣ</a:t>
            </a:r>
            <a:r>
              <a:rPr lang="el-GR" dirty="0" smtClean="0"/>
              <a:t> </a:t>
            </a:r>
            <a:r>
              <a:rPr lang="el-GR" dirty="0" smtClean="0">
                <a:solidFill>
                  <a:schemeClr val="tx2"/>
                </a:solidFill>
                <a:latin typeface="Myriad Pro" pitchFamily="34" charset="0"/>
              </a:rPr>
              <a:t>ΕΠΙΧΕΙΡΗΣΕΩΝ</a:t>
            </a:r>
            <a:endParaRPr lang="el-GR" dirty="0"/>
          </a:p>
        </p:txBody>
      </p:sp>
      <p:sp>
        <p:nvSpPr>
          <p:cNvPr id="3" name="Slide Number Placeholder 2"/>
          <p:cNvSpPr>
            <a:spLocks noGrp="1"/>
          </p:cNvSpPr>
          <p:nvPr>
            <p:ph type="sldNum" sz="quarter" idx="12"/>
          </p:nvPr>
        </p:nvSpPr>
        <p:spPr/>
        <p:txBody>
          <a:bodyPr/>
          <a:lstStyle/>
          <a:p>
            <a:pPr>
              <a:defRPr/>
            </a:pPr>
            <a:fld id="{9D4B13A8-45B5-431E-994D-1697EFF057BF}" type="slidenum">
              <a:rPr lang="el-GR" altLang="el-GR" smtClean="0"/>
              <a:pPr>
                <a:defRPr/>
              </a:pPr>
              <a:t>12</a:t>
            </a:fld>
            <a:endParaRPr lang="el-GR" altLang="el-GR"/>
          </a:p>
        </p:txBody>
      </p:sp>
      <p:sp>
        <p:nvSpPr>
          <p:cNvPr id="4" name="TextBox 3"/>
          <p:cNvSpPr txBox="1"/>
          <p:nvPr/>
        </p:nvSpPr>
        <p:spPr>
          <a:xfrm>
            <a:off x="357158" y="1857364"/>
            <a:ext cx="8358246" cy="3231654"/>
          </a:xfrm>
          <a:prstGeom prst="rect">
            <a:avLst/>
          </a:prstGeom>
          <a:noFill/>
        </p:spPr>
        <p:txBody>
          <a:bodyPr wrap="square" rtlCol="0">
            <a:spAutoFit/>
          </a:bodyPr>
          <a:lstStyle/>
          <a:p>
            <a:pPr marL="342900" indent="-342900" algn="ctr" eaLnBrk="0" hangingPunct="0">
              <a:spcBef>
                <a:spcPct val="20000"/>
              </a:spcBef>
              <a:buClr>
                <a:schemeClr val="hlink"/>
              </a:buClr>
              <a:buSzPct val="120000"/>
            </a:pPr>
            <a:r>
              <a:rPr lang="el-GR" sz="2000" b="1" dirty="0" smtClean="0">
                <a:solidFill>
                  <a:srgbClr val="161616"/>
                </a:solidFill>
                <a:latin typeface="Myriad Pro" pitchFamily="34" charset="0"/>
                <a:cs typeface="Tahoma" pitchFamily="34" charset="0"/>
              </a:rPr>
              <a:t>       Οργάνωση και Διοίκηση Επιχειρήσεων (ΟΔΕ)</a:t>
            </a:r>
          </a:p>
          <a:p>
            <a:pPr marL="342900" indent="-342900" algn="ctr" eaLnBrk="0" hangingPunct="0">
              <a:spcBef>
                <a:spcPct val="20000"/>
              </a:spcBef>
              <a:buClr>
                <a:schemeClr val="hlink"/>
              </a:buClr>
              <a:buSzPct val="120000"/>
            </a:pPr>
            <a:r>
              <a:rPr lang="el-GR" sz="2000" b="1" u="sng" dirty="0" smtClean="0">
                <a:solidFill>
                  <a:srgbClr val="161616"/>
                </a:solidFill>
                <a:latin typeface="Myriad Pro" pitchFamily="34" charset="0"/>
                <a:cs typeface="Tahoma" pitchFamily="34" charset="0"/>
              </a:rPr>
              <a:t>Προοπτικές Απασχόλησης</a:t>
            </a:r>
            <a:r>
              <a:rPr lang="en-US" sz="2000" b="1" u="sng" dirty="0" smtClean="0">
                <a:solidFill>
                  <a:srgbClr val="161616"/>
                </a:solidFill>
                <a:latin typeface="Myriad Pro" pitchFamily="34" charset="0"/>
                <a:cs typeface="Tahoma" pitchFamily="34" charset="0"/>
              </a:rPr>
              <a:t> </a:t>
            </a:r>
            <a:r>
              <a:rPr lang="el-GR" sz="2000" b="1" u="sng" dirty="0" smtClean="0">
                <a:solidFill>
                  <a:srgbClr val="161616"/>
                </a:solidFill>
                <a:latin typeface="Myriad Pro" pitchFamily="34" charset="0"/>
                <a:cs typeface="Tahoma" pitchFamily="34" charset="0"/>
              </a:rPr>
              <a:t>(β</a:t>
            </a:r>
            <a:r>
              <a:rPr lang="el-GR" sz="2000" b="1" u="sng" dirty="0" smtClean="0">
                <a:solidFill>
                  <a:srgbClr val="000000"/>
                </a:solidFill>
                <a:latin typeface="Myriad Pro" pitchFamily="34" charset="0"/>
                <a:cs typeface="Tahoma" pitchFamily="34" charset="0"/>
              </a:rPr>
              <a:t>)</a:t>
            </a:r>
          </a:p>
          <a:p>
            <a:pPr algn="just">
              <a:buClr>
                <a:srgbClr val="C00000"/>
              </a:buClr>
              <a:buFont typeface="Arial" pitchFamily="34" charset="0"/>
              <a:buChar char="•"/>
            </a:pPr>
            <a:endParaRPr lang="el-GR" sz="2000" dirty="0" smtClean="0">
              <a:solidFill>
                <a:srgbClr val="000000"/>
              </a:solidFill>
              <a:latin typeface="Myriad Pro" pitchFamily="34" charset="0"/>
            </a:endParaRPr>
          </a:p>
          <a:p>
            <a:pPr algn="just">
              <a:buClr>
                <a:srgbClr val="C00000"/>
              </a:buClr>
              <a:buFont typeface="Arial" pitchFamily="34" charset="0"/>
              <a:buChar char="•"/>
            </a:pPr>
            <a:endParaRPr lang="el-GR" sz="2000" dirty="0" smtClean="0">
              <a:solidFill>
                <a:srgbClr val="000000"/>
              </a:solidFill>
              <a:latin typeface="Myriad Pro" pitchFamily="34" charset="0"/>
            </a:endParaRPr>
          </a:p>
          <a:p>
            <a:pPr algn="just">
              <a:buClr>
                <a:srgbClr val="C00000"/>
              </a:buClr>
              <a:buFont typeface="Arial" pitchFamily="34" charset="0"/>
              <a:buChar char="•"/>
            </a:pPr>
            <a:r>
              <a:rPr lang="el-GR" sz="2000" dirty="0" smtClean="0">
                <a:solidFill>
                  <a:srgbClr val="000000"/>
                </a:solidFill>
                <a:latin typeface="Myriad Pro" pitchFamily="34" charset="0"/>
              </a:rPr>
              <a:t>   Το Τμήμα κατέχει σημαντική θέση μεταξύ των αντίστοιχων Τμημάτων των χωρών της Ευρωπαϊκής Ένωσης. Για τον λόγο αυτό, οι πτυχιούχοι έχουν πολύ καλές προοπτικές απασχόλησης και στις υπόλοιπες ευρωπαϊκές χώρες, αφού είναι το μοναδικό Τμήμα Διοίκησης Επιχειρήσεων στην Ελλάδα που έχει λάβει το βραβείο Erasmus για ευρωπαϊκά διαπανεπιστημιακά Προγράμματα Σπουδών. </a:t>
            </a:r>
            <a:endParaRPr lang="el-GR" sz="2000" dirty="0">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solidFill>
                  <a:schemeClr val="tx2"/>
                </a:solidFill>
                <a:latin typeface="Myriad Pro" pitchFamily="34" charset="0"/>
              </a:rPr>
              <a:t>ΣΧΟΛΗ</a:t>
            </a:r>
            <a:r>
              <a:rPr lang="el-GR" dirty="0" smtClean="0"/>
              <a:t> </a:t>
            </a:r>
            <a:br>
              <a:rPr lang="el-GR" dirty="0" smtClean="0"/>
            </a:br>
            <a:r>
              <a:rPr lang="el-GR" dirty="0" smtClean="0">
                <a:solidFill>
                  <a:schemeClr val="tx2"/>
                </a:solidFill>
                <a:latin typeface="Myriad Pro" pitchFamily="34" charset="0"/>
              </a:rPr>
              <a:t>ΔΙΟΙΚΗΣΗΣ</a:t>
            </a:r>
            <a:r>
              <a:rPr lang="el-GR" dirty="0" smtClean="0"/>
              <a:t> </a:t>
            </a:r>
            <a:r>
              <a:rPr lang="el-GR" dirty="0" smtClean="0">
                <a:solidFill>
                  <a:schemeClr val="tx2"/>
                </a:solidFill>
                <a:latin typeface="Myriad Pro" pitchFamily="34" charset="0"/>
              </a:rPr>
              <a:t>ΕΠΙΧΕΙΡΗΣΕΩΝ</a:t>
            </a:r>
            <a:endParaRPr lang="el-GR" i="1" dirty="0">
              <a:solidFill>
                <a:schemeClr val="tx2"/>
              </a:solidFill>
              <a:latin typeface="Myriad Pro" pitchFamily="34" charset="0"/>
            </a:endParaRPr>
          </a:p>
        </p:txBody>
      </p:sp>
      <p:sp>
        <p:nvSpPr>
          <p:cNvPr id="3" name="Content Placeholder 2"/>
          <p:cNvSpPr>
            <a:spLocks noGrp="1"/>
          </p:cNvSpPr>
          <p:nvPr>
            <p:ph idx="1"/>
          </p:nvPr>
        </p:nvSpPr>
        <p:spPr>
          <a:xfrm>
            <a:off x="214282" y="1643050"/>
            <a:ext cx="8643998" cy="4114800"/>
          </a:xfrm>
        </p:spPr>
        <p:txBody>
          <a:bodyPr/>
          <a:lstStyle/>
          <a:p>
            <a:pPr marL="0" lvl="1" indent="0">
              <a:buClr>
                <a:schemeClr val="hlink"/>
              </a:buClr>
              <a:buSzPct val="120000"/>
              <a:buNone/>
            </a:pPr>
            <a:r>
              <a:rPr lang="el-GR" sz="2000" b="1" dirty="0" smtClean="0">
                <a:latin typeface="Myriad Pro" pitchFamily="34" charset="0"/>
                <a:cs typeface="Tahoma" pitchFamily="34" charset="0"/>
              </a:rPr>
              <a:t>3) Λογιστική και Χρηματοοικονομική (ΛΟ.ΧΡΗ)</a:t>
            </a:r>
          </a:p>
          <a:p>
            <a:pPr marL="0" lvl="1" algn="just">
              <a:buClr>
                <a:srgbClr val="C00000"/>
              </a:buClr>
              <a:buFont typeface="Arial" pitchFamily="34" charset="0"/>
              <a:buChar char="•"/>
              <a:defRPr/>
            </a:pPr>
            <a:r>
              <a:rPr lang="el-GR" sz="2000" dirty="0" smtClean="0">
                <a:latin typeface="Myriad Pro" pitchFamily="34" charset="0"/>
              </a:rPr>
              <a:t>Το Τμήμα προσφέροντας υψηλού επιπέδου σπουδές σε ένα επιστημονικό πεδίο με μεγάλη ζήτηση, έχει δημιουργήσει ένα σύγχρονο και καλά δομημένο Πρόγραμμα Σπουδών, το οποίο ακολουθεί τα πρότυπα των αντίστοιχων Προγραμμάτων των καλύτερων Πανεπιστημίων της Ευρώπης και της Αμερικής. </a:t>
            </a:r>
          </a:p>
          <a:p>
            <a:pPr marL="0" lvl="1" algn="just">
              <a:buClr>
                <a:srgbClr val="C00000"/>
              </a:buClr>
              <a:buFont typeface="Arial" pitchFamily="34" charset="0"/>
              <a:buChar char="•"/>
              <a:defRPr/>
            </a:pPr>
            <a:r>
              <a:rPr lang="el-GR" sz="2000" dirty="0" smtClean="0">
                <a:latin typeface="Myriad Pro" pitchFamily="34" charset="0"/>
              </a:rPr>
              <a:t>Προσαρμοσμένο στην ελληνική πραγματικότητα, αποβλέπει στην κάλυψη των επαγγελματικών αναγκών του λογιστικού και χρηματοοικονομικού τομέα της χώρας. Ειδικότερα, το Πρόγραμμα παρέχει άρτια κατάρτιση των φοιτητών σε θέματα σχετικά με τη χρηματοοικονομική λειτουργία, καθώς και την οργάνωση και λειτουργία των λογιστικών και ελεγκτικών υπηρεσιών των επιχειρήσεων του ιδιωτικού και δημόσιου Τομέα. </a:t>
            </a:r>
          </a:p>
          <a:p>
            <a:pPr marL="0" lvl="1" algn="just">
              <a:buClr>
                <a:srgbClr val="C00000"/>
              </a:buClr>
              <a:buFont typeface="Arial" pitchFamily="34" charset="0"/>
              <a:buChar char="•"/>
              <a:defRPr/>
            </a:pPr>
            <a:r>
              <a:rPr lang="el-GR" sz="2000" dirty="0" smtClean="0">
                <a:latin typeface="Myriad Pro" pitchFamily="34" charset="0"/>
              </a:rPr>
              <a:t>Για τη λήψη Πτυχίου στο Τμήμα απαιτείται επιτυχής εξέταση σε 41 μαθήματα συνολικά. Χωρίζεται σε δύο κατευθύνσεις από το 5</a:t>
            </a:r>
            <a:r>
              <a:rPr lang="el-GR" sz="2000" baseline="30000" dirty="0" smtClean="0">
                <a:latin typeface="Myriad Pro" pitchFamily="34" charset="0"/>
              </a:rPr>
              <a:t>ο</a:t>
            </a:r>
            <a:r>
              <a:rPr lang="el-GR" sz="2000" dirty="0" smtClean="0">
                <a:latin typeface="Myriad Pro" pitchFamily="34" charset="0"/>
              </a:rPr>
              <a:t> εξάμηνο σπουδών –  </a:t>
            </a:r>
            <a:r>
              <a:rPr lang="el-GR" sz="2000" b="1" dirty="0" smtClean="0">
                <a:latin typeface="Myriad Pro" pitchFamily="34" charset="0"/>
              </a:rPr>
              <a:t>τη Λογιστική και τη Χρηματοοικονομική</a:t>
            </a:r>
            <a:r>
              <a:rPr lang="el-GR" sz="2000" dirty="0" smtClean="0">
                <a:latin typeface="Myriad Pro" pitchFamily="34" charset="0"/>
              </a:rPr>
              <a:t>. </a:t>
            </a:r>
          </a:p>
          <a:p>
            <a:pPr marL="0" lvl="1" indent="0">
              <a:buClr>
                <a:schemeClr val="hlink"/>
              </a:buClr>
              <a:buSzPct val="120000"/>
              <a:buNone/>
            </a:pPr>
            <a:endParaRPr lang="en-US" sz="2800" dirty="0">
              <a:solidFill>
                <a:srgbClr val="000000"/>
              </a:solidFill>
              <a:latin typeface="Myriad Pro" pitchFamily="34" charset="0"/>
            </a:endParaRPr>
          </a:p>
        </p:txBody>
      </p:sp>
      <p:sp>
        <p:nvSpPr>
          <p:cNvPr id="4" name="Slide Number Placeholder 3"/>
          <p:cNvSpPr>
            <a:spLocks noGrp="1"/>
          </p:cNvSpPr>
          <p:nvPr>
            <p:ph type="sldNum" sz="quarter" idx="12"/>
          </p:nvPr>
        </p:nvSpPr>
        <p:spPr/>
        <p:txBody>
          <a:bodyPr/>
          <a:lstStyle/>
          <a:p>
            <a:pPr>
              <a:defRPr/>
            </a:pPr>
            <a:fld id="{E2505CC8-CBD6-42AC-87E1-F4A36674987E}" type="slidenum">
              <a:rPr lang="el-GR" altLang="el-GR" smtClean="0"/>
              <a:pPr>
                <a:defRPr/>
              </a:pPr>
              <a:t>13</a:t>
            </a:fld>
            <a:endParaRPr lang="el-GR" altLang="el-GR" dirty="0"/>
          </a:p>
        </p:txBody>
      </p:sp>
    </p:spTree>
    <p:extLst>
      <p:ext uri="{BB962C8B-B14F-4D97-AF65-F5344CB8AC3E}">
        <p14:creationId xmlns="" xmlns:p14="http://schemas.microsoft.com/office/powerpoint/2010/main" val="20737577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solidFill>
                  <a:schemeClr val="tx2"/>
                </a:solidFill>
                <a:latin typeface="Myriad Pro" pitchFamily="34" charset="0"/>
              </a:rPr>
              <a:t>ΣΧΟΛΗ</a:t>
            </a:r>
            <a:r>
              <a:rPr lang="el-GR" dirty="0" smtClean="0"/>
              <a:t> </a:t>
            </a:r>
            <a:br>
              <a:rPr lang="el-GR" dirty="0" smtClean="0"/>
            </a:br>
            <a:r>
              <a:rPr lang="el-GR" dirty="0" smtClean="0">
                <a:solidFill>
                  <a:schemeClr val="tx2"/>
                </a:solidFill>
                <a:latin typeface="Myriad Pro" pitchFamily="34" charset="0"/>
              </a:rPr>
              <a:t>ΔΙΟΙΚΗΣΗΣ</a:t>
            </a:r>
            <a:r>
              <a:rPr lang="el-GR" dirty="0" smtClean="0"/>
              <a:t> </a:t>
            </a:r>
            <a:r>
              <a:rPr lang="el-GR" dirty="0" smtClean="0">
                <a:solidFill>
                  <a:schemeClr val="tx2"/>
                </a:solidFill>
                <a:latin typeface="Myriad Pro" pitchFamily="34" charset="0"/>
              </a:rPr>
              <a:t>ΕΠΙΧΕΙΡΗΣΕΩΝ</a:t>
            </a:r>
            <a:endParaRPr lang="el-GR" dirty="0"/>
          </a:p>
        </p:txBody>
      </p:sp>
      <p:sp>
        <p:nvSpPr>
          <p:cNvPr id="3" name="Content Placeholder 2"/>
          <p:cNvSpPr>
            <a:spLocks noGrp="1"/>
          </p:cNvSpPr>
          <p:nvPr>
            <p:ph idx="1"/>
          </p:nvPr>
        </p:nvSpPr>
        <p:spPr>
          <a:xfrm>
            <a:off x="214282" y="1785926"/>
            <a:ext cx="8643998" cy="4114800"/>
          </a:xfrm>
        </p:spPr>
        <p:txBody>
          <a:bodyPr/>
          <a:lstStyle/>
          <a:p>
            <a:pPr marL="0" lvl="1" algn="ctr">
              <a:buClr>
                <a:srgbClr val="3399FF"/>
              </a:buClr>
              <a:buNone/>
              <a:defRPr/>
            </a:pPr>
            <a:r>
              <a:rPr lang="el-GR" sz="2000" b="1" dirty="0" smtClean="0">
                <a:latin typeface="Myriad Pro" pitchFamily="34" charset="0"/>
                <a:cs typeface="Tahoma" pitchFamily="34" charset="0"/>
              </a:rPr>
              <a:t>Λογιστική και Χρηματοοικονομική (ΛΟ.ΧΡΗ)</a:t>
            </a:r>
          </a:p>
          <a:p>
            <a:pPr marL="0" lvl="1" algn="ctr">
              <a:buClr>
                <a:srgbClr val="3399FF"/>
              </a:buClr>
              <a:buNone/>
              <a:defRPr/>
            </a:pPr>
            <a:r>
              <a:rPr lang="el-GR" sz="2000" b="1" u="sng" dirty="0" smtClean="0">
                <a:latin typeface="Myriad Pro" pitchFamily="34" charset="0"/>
                <a:cs typeface="Tahoma" pitchFamily="34" charset="0"/>
              </a:rPr>
              <a:t>Προοπτικές Απασχόλησης (α)</a:t>
            </a:r>
          </a:p>
          <a:p>
            <a:pPr marL="0" lvl="1" algn="ctr">
              <a:buClr>
                <a:srgbClr val="3399FF"/>
              </a:buClr>
              <a:buNone/>
              <a:defRPr/>
            </a:pPr>
            <a:endParaRPr lang="el-GR" sz="2000" u="sng" dirty="0" smtClean="0">
              <a:latin typeface="Myriad Pro" pitchFamily="34" charset="0"/>
            </a:endParaRPr>
          </a:p>
          <a:p>
            <a:pPr marL="0" lvl="1" algn="just">
              <a:buClr>
                <a:srgbClr val="C00000"/>
              </a:buClr>
              <a:buFont typeface="Arial" pitchFamily="34" charset="0"/>
              <a:buChar char="•"/>
              <a:defRPr/>
            </a:pPr>
            <a:r>
              <a:rPr lang="el-GR" sz="2000" dirty="0" smtClean="0">
                <a:latin typeface="Myriad Pro" pitchFamily="34" charset="0"/>
              </a:rPr>
              <a:t>Οι πτυχιούχοι του Τμήματος Λογιστικής και Χρηματοοικονομικής είναι οι πλέον κατάλληλοι για τη στελέχωση των οικονομικών υπηρεσιών, λογιστηρίων, επιχειρήσεων του ιδιωτικού και του δημόσιου τομέα, λογιστικών-ελεγκτικών εταιρειών και μεγάλων Xρηματοπιστωτικών και Xρηματοοικονομικών Oργανισμών, όπως εμπορικών και επενδυτικών τραπεζών, χρηματιστηριακών, επενδυτικών και ασφαλιστικών εταιρειών. </a:t>
            </a:r>
          </a:p>
          <a:p>
            <a:pPr marL="0" lvl="1" algn="just">
              <a:buClr>
                <a:srgbClr val="C00000"/>
              </a:buClr>
              <a:buNone/>
              <a:defRPr/>
            </a:pPr>
            <a:endParaRPr lang="el-GR" sz="2000" dirty="0" smtClean="0">
              <a:latin typeface="Myriad Pro" pitchFamily="34" charset="0"/>
            </a:endParaRPr>
          </a:p>
          <a:p>
            <a:pPr marL="0" indent="0">
              <a:buNone/>
            </a:pPr>
            <a:endParaRPr lang="el-GR" sz="2800" dirty="0">
              <a:solidFill>
                <a:srgbClr val="000000"/>
              </a:solidFill>
              <a:latin typeface="Myriad Pro" pitchFamily="34" charset="0"/>
            </a:endParaRPr>
          </a:p>
          <a:p>
            <a:pPr marL="57150" indent="-457200"/>
            <a:endParaRPr lang="el-GR" sz="2800" b="1" dirty="0">
              <a:solidFill>
                <a:srgbClr val="000000"/>
              </a:solidFill>
              <a:latin typeface="Myriad Pro" pitchFamily="34" charset="0"/>
            </a:endParaRPr>
          </a:p>
        </p:txBody>
      </p:sp>
      <p:sp>
        <p:nvSpPr>
          <p:cNvPr id="4" name="Slide Number Placeholder 3"/>
          <p:cNvSpPr>
            <a:spLocks noGrp="1"/>
          </p:cNvSpPr>
          <p:nvPr>
            <p:ph type="sldNum" sz="quarter" idx="12"/>
          </p:nvPr>
        </p:nvSpPr>
        <p:spPr/>
        <p:txBody>
          <a:bodyPr/>
          <a:lstStyle/>
          <a:p>
            <a:pPr>
              <a:defRPr/>
            </a:pPr>
            <a:fld id="{E2505CC8-CBD6-42AC-87E1-F4A36674987E}" type="slidenum">
              <a:rPr lang="el-GR" altLang="el-GR" smtClean="0"/>
              <a:pPr>
                <a:defRPr/>
              </a:pPr>
              <a:t>14</a:t>
            </a:fld>
            <a:endParaRPr lang="el-GR" altLang="el-GR"/>
          </a:p>
        </p:txBody>
      </p:sp>
    </p:spTree>
    <p:extLst>
      <p:ext uri="{BB962C8B-B14F-4D97-AF65-F5344CB8AC3E}">
        <p14:creationId xmlns="" xmlns:p14="http://schemas.microsoft.com/office/powerpoint/2010/main" val="35041278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solidFill>
                  <a:schemeClr val="tx2"/>
                </a:solidFill>
                <a:latin typeface="Myriad Pro" pitchFamily="34" charset="0"/>
              </a:rPr>
              <a:t>ΣΧΟΛΗ</a:t>
            </a:r>
            <a:r>
              <a:rPr lang="el-GR" dirty="0" smtClean="0"/>
              <a:t> </a:t>
            </a:r>
            <a:br>
              <a:rPr lang="el-GR" dirty="0" smtClean="0"/>
            </a:br>
            <a:r>
              <a:rPr lang="el-GR" dirty="0" smtClean="0">
                <a:solidFill>
                  <a:schemeClr val="tx2"/>
                </a:solidFill>
                <a:latin typeface="Myriad Pro" pitchFamily="34" charset="0"/>
              </a:rPr>
              <a:t>ΔΙΟΙΚΗΣΗΣ</a:t>
            </a:r>
            <a:r>
              <a:rPr lang="el-GR" dirty="0" smtClean="0"/>
              <a:t> </a:t>
            </a:r>
            <a:r>
              <a:rPr lang="el-GR" dirty="0" smtClean="0">
                <a:solidFill>
                  <a:schemeClr val="tx2"/>
                </a:solidFill>
                <a:latin typeface="Myriad Pro" pitchFamily="34" charset="0"/>
              </a:rPr>
              <a:t>ΕΠΙΧΕΙΡΗΣΕΩΝ</a:t>
            </a:r>
            <a:endParaRPr lang="el-GR" dirty="0"/>
          </a:p>
        </p:txBody>
      </p:sp>
      <p:sp>
        <p:nvSpPr>
          <p:cNvPr id="3" name="Slide Number Placeholder 2"/>
          <p:cNvSpPr>
            <a:spLocks noGrp="1"/>
          </p:cNvSpPr>
          <p:nvPr>
            <p:ph type="sldNum" sz="quarter" idx="12"/>
          </p:nvPr>
        </p:nvSpPr>
        <p:spPr/>
        <p:txBody>
          <a:bodyPr/>
          <a:lstStyle/>
          <a:p>
            <a:pPr>
              <a:defRPr/>
            </a:pPr>
            <a:fld id="{9D4B13A8-45B5-431E-994D-1697EFF057BF}" type="slidenum">
              <a:rPr lang="el-GR" altLang="el-GR" smtClean="0"/>
              <a:pPr>
                <a:defRPr/>
              </a:pPr>
              <a:t>15</a:t>
            </a:fld>
            <a:endParaRPr lang="el-GR" altLang="el-GR"/>
          </a:p>
        </p:txBody>
      </p:sp>
      <p:sp>
        <p:nvSpPr>
          <p:cNvPr id="4" name="TextBox 3"/>
          <p:cNvSpPr txBox="1"/>
          <p:nvPr/>
        </p:nvSpPr>
        <p:spPr>
          <a:xfrm>
            <a:off x="357158" y="1785926"/>
            <a:ext cx="8286808" cy="4462760"/>
          </a:xfrm>
          <a:prstGeom prst="rect">
            <a:avLst/>
          </a:prstGeom>
          <a:noFill/>
        </p:spPr>
        <p:txBody>
          <a:bodyPr wrap="square" rtlCol="0">
            <a:spAutoFit/>
          </a:bodyPr>
          <a:lstStyle/>
          <a:p>
            <a:pPr marL="0" lvl="1" indent="-285750" algn="ctr" eaLnBrk="0" hangingPunct="0">
              <a:spcBef>
                <a:spcPct val="20000"/>
              </a:spcBef>
              <a:buClr>
                <a:srgbClr val="3399FF"/>
              </a:buClr>
              <a:defRPr/>
            </a:pPr>
            <a:r>
              <a:rPr lang="el-GR" sz="2000" b="1" dirty="0" smtClean="0">
                <a:solidFill>
                  <a:srgbClr val="161616"/>
                </a:solidFill>
                <a:latin typeface="Myriad Pro" pitchFamily="34" charset="0"/>
                <a:cs typeface="Tahoma" pitchFamily="34" charset="0"/>
              </a:rPr>
              <a:t>Λογιστική και Χρηματοοικονομική (ΛΟ.ΧΡΗ)</a:t>
            </a:r>
          </a:p>
          <a:p>
            <a:pPr marL="0" lvl="1" indent="-285750" algn="ctr" eaLnBrk="0" hangingPunct="0">
              <a:spcBef>
                <a:spcPct val="20000"/>
              </a:spcBef>
              <a:buClr>
                <a:srgbClr val="3399FF"/>
              </a:buClr>
              <a:defRPr/>
            </a:pPr>
            <a:r>
              <a:rPr lang="el-GR" sz="2000" b="1" u="sng" dirty="0" smtClean="0">
                <a:solidFill>
                  <a:srgbClr val="161616"/>
                </a:solidFill>
                <a:latin typeface="Myriad Pro" pitchFamily="34" charset="0"/>
                <a:cs typeface="Tahoma" pitchFamily="34" charset="0"/>
              </a:rPr>
              <a:t>Προοπτικές Απασχόλησης (β)</a:t>
            </a:r>
          </a:p>
          <a:p>
            <a:pPr algn="just"/>
            <a:endParaRPr lang="el-GR" sz="2000" dirty="0" smtClean="0">
              <a:solidFill>
                <a:srgbClr val="000000"/>
              </a:solidFill>
              <a:latin typeface="Myriad Pro" pitchFamily="34" charset="0"/>
            </a:endParaRPr>
          </a:p>
          <a:p>
            <a:pPr algn="just"/>
            <a:endParaRPr lang="el-GR" sz="2000" dirty="0" smtClean="0">
              <a:solidFill>
                <a:srgbClr val="000000"/>
              </a:solidFill>
              <a:latin typeface="Myriad Pro" pitchFamily="34" charset="0"/>
            </a:endParaRPr>
          </a:p>
          <a:p>
            <a:pPr algn="just">
              <a:buClr>
                <a:srgbClr val="C00000"/>
              </a:buClr>
              <a:buFont typeface="Arial" pitchFamily="34" charset="0"/>
              <a:buChar char="•"/>
            </a:pPr>
            <a:r>
              <a:rPr lang="el-GR" sz="2000" dirty="0" smtClean="0">
                <a:solidFill>
                  <a:srgbClr val="000000"/>
                </a:solidFill>
                <a:latin typeface="Myriad Pro" pitchFamily="34" charset="0"/>
              </a:rPr>
              <a:t>   Η σύγχρονη επιστημονική τους κατάρτιση, καθώς και οι αναλυτικές και συνθετικές ικανότητες που αποκτούν κατά τη φοίτησή τους στο Τμήμα Λογιστικής και Χρηματοοικονομικής, τους δίνουν τη δυνατότητα, μεταξύ άλλων, να ανταποκρίνονται στις απαιτήσεις των ταχύτατα μεταβαλλόμενων συνθηκών, στις σύγχρονες διεθνείς αγορές κεφαλαίων, να εκπονούν υψηλής ποιότητος χρηματοοικονομικές μελέτες, να διαχειρίζονται αποτελεσματικά μεγάλα χαρτοφυλάκια, χρησιμοποιώντας σύνθετα χρηματοοικονομικά εργαλεία και να ανταποκρίνονται στις απαιτήσεις των πολύπλοκων διαδικασιών ελέγχου μεγάλων επιχειρήσεων. </a:t>
            </a:r>
            <a:endParaRPr lang="el-GR" sz="2000" dirty="0">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solidFill>
                  <a:schemeClr val="tx2"/>
                </a:solidFill>
                <a:latin typeface="Myriad Pro" pitchFamily="34" charset="0"/>
              </a:rPr>
              <a:t>ΣΧΟΛΗ</a:t>
            </a:r>
            <a:r>
              <a:rPr lang="el-GR" dirty="0" smtClean="0"/>
              <a:t> </a:t>
            </a:r>
            <a:br>
              <a:rPr lang="el-GR" dirty="0" smtClean="0"/>
            </a:br>
            <a:r>
              <a:rPr lang="el-GR" dirty="0" smtClean="0">
                <a:solidFill>
                  <a:schemeClr val="tx2"/>
                </a:solidFill>
                <a:latin typeface="Myriad Pro" pitchFamily="34" charset="0"/>
              </a:rPr>
              <a:t>ΔΙΟΙΚΗΣΗΣ</a:t>
            </a:r>
            <a:r>
              <a:rPr lang="el-GR" dirty="0" smtClean="0"/>
              <a:t> </a:t>
            </a:r>
            <a:r>
              <a:rPr lang="el-GR" dirty="0" smtClean="0">
                <a:solidFill>
                  <a:schemeClr val="tx2"/>
                </a:solidFill>
                <a:latin typeface="Myriad Pro" pitchFamily="34" charset="0"/>
              </a:rPr>
              <a:t>ΕΠΙΧΕΙΡΗΣΕΩΝ</a:t>
            </a:r>
            <a:endParaRPr lang="el-GR" dirty="0"/>
          </a:p>
        </p:txBody>
      </p:sp>
      <p:sp>
        <p:nvSpPr>
          <p:cNvPr id="4" name="Slide Number Placeholder 3"/>
          <p:cNvSpPr>
            <a:spLocks noGrp="1"/>
          </p:cNvSpPr>
          <p:nvPr>
            <p:ph type="sldNum" sz="quarter" idx="12"/>
          </p:nvPr>
        </p:nvSpPr>
        <p:spPr/>
        <p:txBody>
          <a:bodyPr/>
          <a:lstStyle/>
          <a:p>
            <a:pPr>
              <a:defRPr/>
            </a:pPr>
            <a:fld id="{E2505CC8-CBD6-42AC-87E1-F4A36674987E}" type="slidenum">
              <a:rPr lang="el-GR" altLang="el-GR" smtClean="0"/>
              <a:pPr>
                <a:defRPr/>
              </a:pPr>
              <a:t>16</a:t>
            </a:fld>
            <a:endParaRPr lang="el-GR" altLang="el-GR"/>
          </a:p>
        </p:txBody>
      </p:sp>
      <p:sp>
        <p:nvSpPr>
          <p:cNvPr id="8" name="Content Placeholder 7"/>
          <p:cNvSpPr>
            <a:spLocks noGrp="1"/>
          </p:cNvSpPr>
          <p:nvPr>
            <p:ph sz="half" idx="2"/>
          </p:nvPr>
        </p:nvSpPr>
        <p:spPr>
          <a:xfrm>
            <a:off x="285720" y="1643050"/>
            <a:ext cx="8429684" cy="3951288"/>
          </a:xfrm>
        </p:spPr>
        <p:txBody>
          <a:bodyPr/>
          <a:lstStyle/>
          <a:p>
            <a:pPr>
              <a:buNone/>
            </a:pPr>
            <a:r>
              <a:rPr lang="el-GR" sz="1900" b="1" dirty="0" smtClean="0">
                <a:latin typeface="Myriad Pro" pitchFamily="34" charset="0"/>
                <a:cs typeface="Tahoma" pitchFamily="34" charset="0"/>
              </a:rPr>
              <a:t>4) </a:t>
            </a:r>
            <a:r>
              <a:rPr lang="el-GR" sz="2000" b="1" dirty="0" smtClean="0">
                <a:latin typeface="Myriad Pro" pitchFamily="34" charset="0"/>
                <a:cs typeface="Tahoma" pitchFamily="34" charset="0"/>
              </a:rPr>
              <a:t>Μάρκετινγκ και Επικοινωνία</a:t>
            </a:r>
            <a:endParaRPr lang="el-GR" sz="2000" b="1" dirty="0" smtClean="0">
              <a:cs typeface="Tahoma" pitchFamily="34" charset="0"/>
            </a:endParaRPr>
          </a:p>
          <a:p>
            <a:pPr marL="0" lvl="1" algn="just">
              <a:buClr>
                <a:srgbClr val="C00000"/>
              </a:buClr>
              <a:buFont typeface="Arial" pitchFamily="34" charset="0"/>
              <a:buChar char="•"/>
              <a:defRPr/>
            </a:pPr>
            <a:r>
              <a:rPr lang="el-GR" dirty="0" smtClean="0">
                <a:latin typeface="Myriad Pro" pitchFamily="34" charset="0"/>
              </a:rPr>
              <a:t>Το μάρκετινγκ είναι ένα εξαιρετικά ενδιαφέρον πεδίο της διοίκησης επιχειρήσεων που ασχολείται με τη διοίκηση των αγορών στις οποίες απευθύνεται μία επιχείρηση ή ένας οργανισμός. </a:t>
            </a:r>
          </a:p>
          <a:p>
            <a:pPr marL="0" lvl="1" algn="just">
              <a:buClr>
                <a:srgbClr val="C00000"/>
              </a:buClr>
              <a:buFont typeface="Arial" pitchFamily="34" charset="0"/>
              <a:buChar char="•"/>
              <a:defRPr/>
            </a:pPr>
            <a:r>
              <a:rPr lang="el-GR" dirty="0" smtClean="0">
                <a:latin typeface="Myriad Pro" pitchFamily="34" charset="0"/>
              </a:rPr>
              <a:t> Πρόκειται για την εξωστρεφή διοικητική λειτουργία της επιχείρησης που περιλαμβάνει πολλά επιμέρους θέματα, όπως η αποτελεσματική ικανοποίηση των αναγκών της αγοράς, η δημιουργία καινοτόμων και ανταγωνιστικών προϊόντων ή υπηρεσιών, η επικοινωνία με την αγορά, η αποτελεσματική διάθεση προϊόντων μέσω κατάλληλων εμπορικών δικτύων, η τιμολόγηση, η έρευνα και ανάλυση της αγοράς στο φως εμπειρικών δεδομένων, η κατανόηση της αγοραστικής και καταναλωτικής συμπεριφοράς, και η διαχείριση των σχετικών ανθρώπινων πόρων.</a:t>
            </a:r>
          </a:p>
          <a:p>
            <a:pPr marL="0" lvl="1" algn="just">
              <a:buClr>
                <a:srgbClr val="C00000"/>
              </a:buClr>
              <a:buFont typeface="Arial" pitchFamily="34" charset="0"/>
              <a:buChar char="•"/>
              <a:defRPr/>
            </a:pPr>
            <a:r>
              <a:rPr lang="el-GR" dirty="0" smtClean="0">
                <a:latin typeface="Myriad Pro" pitchFamily="34" charset="0"/>
              </a:rPr>
              <a:t>Το πρόγραμμα σπουδών ακολουθεί τα πρότυπα των αντίστοιχων Προγραμμάτων των καλύτερων Πανεπιστημίων της Ευρώπης και της Αμερικής.</a:t>
            </a:r>
          </a:p>
          <a:p>
            <a:pPr>
              <a:buNone/>
            </a:pPr>
            <a:endParaRPr lang="el-GR" dirty="0"/>
          </a:p>
        </p:txBody>
      </p:sp>
    </p:spTree>
    <p:extLst>
      <p:ext uri="{BB962C8B-B14F-4D97-AF65-F5344CB8AC3E}">
        <p14:creationId xmlns="" xmlns:p14="http://schemas.microsoft.com/office/powerpoint/2010/main" val="40842541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solidFill>
                  <a:schemeClr val="tx2"/>
                </a:solidFill>
                <a:latin typeface="Myriad Pro" pitchFamily="34" charset="0"/>
              </a:rPr>
              <a:t>ΣΧΟΛΗ</a:t>
            </a:r>
            <a:r>
              <a:rPr lang="el-GR" dirty="0" smtClean="0"/>
              <a:t> </a:t>
            </a:r>
            <a:br>
              <a:rPr lang="el-GR" dirty="0" smtClean="0"/>
            </a:br>
            <a:r>
              <a:rPr lang="el-GR" dirty="0" smtClean="0">
                <a:solidFill>
                  <a:schemeClr val="tx2"/>
                </a:solidFill>
                <a:latin typeface="Myriad Pro" pitchFamily="34" charset="0"/>
              </a:rPr>
              <a:t>ΔΙΟΙΚΗΣΗΣ</a:t>
            </a:r>
            <a:r>
              <a:rPr lang="el-GR" dirty="0" smtClean="0"/>
              <a:t> </a:t>
            </a:r>
            <a:r>
              <a:rPr lang="el-GR" dirty="0" smtClean="0">
                <a:solidFill>
                  <a:schemeClr val="tx2"/>
                </a:solidFill>
                <a:latin typeface="Myriad Pro" pitchFamily="34" charset="0"/>
              </a:rPr>
              <a:t>ΕΠΙΧΕΙΡΗΣΕΩΝ</a:t>
            </a:r>
            <a:endParaRPr lang="el-GR" dirty="0"/>
          </a:p>
        </p:txBody>
      </p:sp>
      <p:sp>
        <p:nvSpPr>
          <p:cNvPr id="4" name="Slide Number Placeholder 3"/>
          <p:cNvSpPr>
            <a:spLocks noGrp="1"/>
          </p:cNvSpPr>
          <p:nvPr>
            <p:ph type="sldNum" sz="quarter" idx="12"/>
          </p:nvPr>
        </p:nvSpPr>
        <p:spPr/>
        <p:txBody>
          <a:bodyPr/>
          <a:lstStyle/>
          <a:p>
            <a:pPr>
              <a:defRPr/>
            </a:pPr>
            <a:fld id="{E2505CC8-CBD6-42AC-87E1-F4A36674987E}" type="slidenum">
              <a:rPr lang="el-GR" altLang="el-GR" smtClean="0"/>
              <a:pPr>
                <a:defRPr/>
              </a:pPr>
              <a:t>17</a:t>
            </a:fld>
            <a:endParaRPr lang="el-GR" altLang="el-GR"/>
          </a:p>
        </p:txBody>
      </p:sp>
      <p:sp>
        <p:nvSpPr>
          <p:cNvPr id="9" name="Content Placeholder 8"/>
          <p:cNvSpPr>
            <a:spLocks noGrp="1"/>
          </p:cNvSpPr>
          <p:nvPr>
            <p:ph sz="half" idx="2"/>
          </p:nvPr>
        </p:nvSpPr>
        <p:spPr>
          <a:xfrm>
            <a:off x="214282" y="1571612"/>
            <a:ext cx="8572560" cy="3951288"/>
          </a:xfrm>
        </p:spPr>
        <p:txBody>
          <a:bodyPr/>
          <a:lstStyle/>
          <a:p>
            <a:pPr algn="ctr">
              <a:buNone/>
            </a:pPr>
            <a:r>
              <a:rPr lang="el-GR" sz="2000" b="1" dirty="0" smtClean="0">
                <a:latin typeface="Myriad Pro" pitchFamily="34" charset="0"/>
                <a:cs typeface="Tahoma" pitchFamily="34" charset="0"/>
              </a:rPr>
              <a:t>Μάρκετινγκ και Επικοινωνία</a:t>
            </a:r>
          </a:p>
          <a:p>
            <a:pPr algn="ctr">
              <a:buNone/>
            </a:pPr>
            <a:r>
              <a:rPr lang="el-GR" sz="2000" b="1" u="sng" dirty="0" smtClean="0">
                <a:latin typeface="Myriad Pro" pitchFamily="34" charset="0"/>
                <a:cs typeface="Tahoma" pitchFamily="34" charset="0"/>
              </a:rPr>
              <a:t>Προοπτικές</a:t>
            </a:r>
            <a:r>
              <a:rPr lang="el-GR" sz="2000" b="1" u="sng" dirty="0" smtClean="0">
                <a:cs typeface="Tahoma" pitchFamily="34" charset="0"/>
              </a:rPr>
              <a:t> </a:t>
            </a:r>
            <a:r>
              <a:rPr lang="el-GR" sz="2000" b="1" u="sng" dirty="0" smtClean="0">
                <a:latin typeface="Myriad Pro" pitchFamily="34" charset="0"/>
                <a:cs typeface="Tahoma" pitchFamily="34" charset="0"/>
              </a:rPr>
              <a:t>Απασχόλησης</a:t>
            </a:r>
          </a:p>
          <a:p>
            <a:pPr algn="ctr">
              <a:buNone/>
            </a:pPr>
            <a:endParaRPr lang="el-GR" sz="2000" b="1" u="sng" dirty="0" smtClean="0">
              <a:latin typeface="Myriad Pro" pitchFamily="34" charset="0"/>
              <a:cs typeface="Tahoma" pitchFamily="34" charset="0"/>
            </a:endParaRPr>
          </a:p>
          <a:p>
            <a:pPr marL="0" lvl="1" algn="just">
              <a:buClr>
                <a:srgbClr val="C00000"/>
              </a:buClr>
              <a:buFont typeface="Arial" pitchFamily="34" charset="0"/>
              <a:buChar char="•"/>
              <a:defRPr/>
            </a:pPr>
            <a:r>
              <a:rPr lang="el-GR" dirty="0" smtClean="0">
                <a:latin typeface="Myriad Pro" pitchFamily="34" charset="0"/>
              </a:rPr>
              <a:t>Οι πτυχιούχοι του Τμήματος διαθέτουν προηγμένες γνώσεις σε μάρκετινγκ και επικοινωνία μαζί με ισχυρές βάσεις στον ευρύτερο χώρο των διοικητικών και οικονομικών επιστημών. </a:t>
            </a:r>
          </a:p>
          <a:p>
            <a:pPr marL="0" lvl="1" algn="just">
              <a:buClr>
                <a:srgbClr val="C00000"/>
              </a:buClr>
              <a:buFont typeface="Arial" pitchFamily="34" charset="0"/>
              <a:buChar char="•"/>
              <a:defRPr/>
            </a:pPr>
            <a:r>
              <a:rPr lang="el-GR" dirty="0" smtClean="0">
                <a:latin typeface="Myriad Pro" pitchFamily="34" charset="0"/>
              </a:rPr>
              <a:t>Οι απόφοιτοι του Τμήματος διαθέτουν ισχυρά προσόντα για μία επιτυχή σταδιοδρομία και πολύ καλές επαγγελματικές προοπτικές. Συγκεκριμένα, οι πτυχιούχοι του Τμήματος απασχολούνται στην Ελλάδα και στο εξωτερικό και πλεονεκτούν ιδιαίτερα στους τομείς μάρκετινγκ, εξαγωγών, διαφήμισης, διοίκησης επωνύμου προϊόντος, πωλήσεων, έρευνας αγοράς, δημοσίων σχέσεων, διοίκησης ανθρώπινων πόρων και ηλεκτρονικής επικοινωνίας. </a:t>
            </a:r>
          </a:p>
          <a:p>
            <a:pPr marL="0" lvl="1" algn="just">
              <a:buClr>
                <a:srgbClr val="C00000"/>
              </a:buClr>
              <a:buFont typeface="Arial" pitchFamily="34" charset="0"/>
              <a:buChar char="•"/>
              <a:defRPr/>
            </a:pPr>
            <a:r>
              <a:rPr lang="el-GR" dirty="0" smtClean="0">
                <a:latin typeface="Myriad Pro" pitchFamily="34" charset="0"/>
              </a:rPr>
              <a:t>Αξίζει, επίσης, να σημειωθεί ότι οι απόφοιτοι του Τμήματος διαθέτουν τις γνώσεις και τις δεξιότητες για την έναρξη της δικής τους επιχειρηματικής δράσης.   </a:t>
            </a:r>
          </a:p>
          <a:p>
            <a:pPr algn="ctr">
              <a:buNone/>
            </a:pPr>
            <a:endParaRPr lang="el-GR" b="1" u="sng" dirty="0" smtClean="0">
              <a:latin typeface="Myriad Pro" pitchFamily="34" charset="0"/>
              <a:cs typeface="Tahoma" pitchFamily="34" charset="0"/>
            </a:endParaRPr>
          </a:p>
          <a:p>
            <a:pPr algn="ctr">
              <a:buNone/>
            </a:pPr>
            <a:endParaRPr lang="el-GR" b="1" u="sng" dirty="0" smtClean="0">
              <a:latin typeface="Myriad Pro" pitchFamily="34" charset="0"/>
              <a:cs typeface="Tahoma" pitchFamily="34" charset="0"/>
            </a:endParaRPr>
          </a:p>
        </p:txBody>
      </p:sp>
    </p:spTree>
    <p:extLst>
      <p:ext uri="{BB962C8B-B14F-4D97-AF65-F5344CB8AC3E}">
        <p14:creationId xmlns="" xmlns:p14="http://schemas.microsoft.com/office/powerpoint/2010/main" val="26156498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4338"/>
            <a:ext cx="8074100" cy="1384300"/>
          </a:xfrm>
        </p:spPr>
        <p:txBody>
          <a:bodyPr/>
          <a:lstStyle/>
          <a:p>
            <a:pPr algn="ctr"/>
            <a:r>
              <a:rPr lang="el-GR" b="1" u="sng" dirty="0" smtClean="0">
                <a:solidFill>
                  <a:schemeClr val="tx1"/>
                </a:solidFill>
                <a:latin typeface="Myriad Pro" pitchFamily="34" charset="0"/>
                <a:cs typeface="Tahoma" pitchFamily="34" charset="0"/>
              </a:rPr>
              <a:t/>
            </a:r>
            <a:br>
              <a:rPr lang="el-GR" b="1" u="sng" dirty="0" smtClean="0">
                <a:solidFill>
                  <a:schemeClr val="tx1"/>
                </a:solidFill>
                <a:latin typeface="Myriad Pro" pitchFamily="34" charset="0"/>
                <a:cs typeface="Tahoma" pitchFamily="34" charset="0"/>
              </a:rPr>
            </a:br>
            <a:r>
              <a:rPr lang="el-GR" sz="3600" dirty="0" smtClean="0">
                <a:solidFill>
                  <a:schemeClr val="tx1"/>
                </a:solidFill>
                <a:latin typeface="Myriad Pro" pitchFamily="34" charset="0"/>
                <a:cs typeface="Tahoma" pitchFamily="34" charset="0"/>
              </a:rPr>
              <a:t>ΣΧΟΛΗ ΕΠΙΣΤΗΜΩΝ ΚΑΙ ΤΕΧΝΟΛΟΓΙΑΣ ΤΗΣ ΠΛΗΡΟΦΟΡΙΑΣ </a:t>
            </a:r>
            <a:endParaRPr lang="el-GR" sz="3600" dirty="0"/>
          </a:p>
        </p:txBody>
      </p:sp>
      <p:sp>
        <p:nvSpPr>
          <p:cNvPr id="3" name="Slide Number Placeholder 2"/>
          <p:cNvSpPr>
            <a:spLocks noGrp="1"/>
          </p:cNvSpPr>
          <p:nvPr>
            <p:ph type="sldNum" sz="quarter" idx="12"/>
          </p:nvPr>
        </p:nvSpPr>
        <p:spPr/>
        <p:txBody>
          <a:bodyPr/>
          <a:lstStyle/>
          <a:p>
            <a:pPr>
              <a:defRPr/>
            </a:pPr>
            <a:fld id="{9D4B13A8-45B5-431E-994D-1697EFF057BF}" type="slidenum">
              <a:rPr lang="el-GR" altLang="el-GR" smtClean="0"/>
              <a:pPr>
                <a:defRPr/>
              </a:pPr>
              <a:t>18</a:t>
            </a:fld>
            <a:endParaRPr lang="el-GR" altLang="el-GR"/>
          </a:p>
        </p:txBody>
      </p:sp>
      <p:sp>
        <p:nvSpPr>
          <p:cNvPr id="4" name="TextBox 3"/>
          <p:cNvSpPr txBox="1"/>
          <p:nvPr/>
        </p:nvSpPr>
        <p:spPr>
          <a:xfrm>
            <a:off x="428596" y="1643050"/>
            <a:ext cx="8215370" cy="5078313"/>
          </a:xfrm>
          <a:prstGeom prst="rect">
            <a:avLst/>
          </a:prstGeom>
          <a:noFill/>
        </p:spPr>
        <p:txBody>
          <a:bodyPr wrap="square" rtlCol="0">
            <a:spAutoFit/>
          </a:bodyPr>
          <a:lstStyle/>
          <a:p>
            <a:pPr marL="457200" indent="-457200">
              <a:buAutoNum type="arabicParenR"/>
            </a:pPr>
            <a:r>
              <a:rPr lang="el-GR" sz="2000" b="1" dirty="0" smtClean="0">
                <a:solidFill>
                  <a:srgbClr val="000000"/>
                </a:solidFill>
                <a:latin typeface="Myriad Pro" pitchFamily="34" charset="0"/>
                <a:cs typeface="Tahoma" pitchFamily="34" charset="0"/>
              </a:rPr>
              <a:t>Πληροφορική</a:t>
            </a:r>
          </a:p>
          <a:p>
            <a:pPr marL="0" lvl="1" algn="just">
              <a:buClr>
                <a:srgbClr val="3399FF"/>
              </a:buClr>
              <a:defRPr/>
            </a:pPr>
            <a:endParaRPr lang="el-GR" sz="2000" b="1" dirty="0" smtClean="0">
              <a:solidFill>
                <a:srgbClr val="000000"/>
              </a:solidFill>
              <a:latin typeface="Myriad Pro" pitchFamily="34" charset="0"/>
              <a:cs typeface="Tahoma" pitchFamily="34" charset="0"/>
            </a:endParaRPr>
          </a:p>
          <a:p>
            <a:pPr marL="0" lvl="1" algn="just">
              <a:buClr>
                <a:srgbClr val="C00000"/>
              </a:buClr>
              <a:buFont typeface="Arial" pitchFamily="34" charset="0"/>
              <a:buChar char="•"/>
              <a:defRPr/>
            </a:pPr>
            <a:r>
              <a:rPr lang="el-GR" sz="2000" dirty="0" smtClean="0">
                <a:solidFill>
                  <a:srgbClr val="000000"/>
                </a:solidFill>
                <a:latin typeface="Myriad Pro" pitchFamily="34" charset="0"/>
              </a:rPr>
              <a:t>   Το Τμήμα Πληροφορικής βρίσκεται στην πρωτοπορία της Επιστήμης της Πληροφορικής στην Ελλάδα. Το Πρόγραμμα Σπουδών, η αντιστοιχία φοιτητών/ διδασκόντων και η γόνιμη σχέση διδασκαλίας και έρευνας καθιστούν το Τμήμα εφάμιλλο των καλύτερων Τμημάτων Πληροφορικής παγκοσμίως. </a:t>
            </a:r>
          </a:p>
          <a:p>
            <a:pPr marL="0" lvl="1" algn="just">
              <a:buClr>
                <a:srgbClr val="C00000"/>
              </a:buClr>
              <a:buFont typeface="Arial" pitchFamily="34" charset="0"/>
              <a:buChar char="•"/>
              <a:defRPr/>
            </a:pPr>
            <a:r>
              <a:rPr lang="el-GR" sz="2000" dirty="0" smtClean="0">
                <a:solidFill>
                  <a:srgbClr val="000000"/>
                </a:solidFill>
                <a:latin typeface="Myriad Pro" pitchFamily="34" charset="0"/>
              </a:rPr>
              <a:t>   Το Πρόγραμμα παρέχει ένα ισχυρό μαθηματικό υπόβαθρο, περιλαμβάνει μαθήματα εμβάθυνσης και ειδίκευσης σε τομείς έντονης επιστημονικής δραστηριότητας και αξίας στην αγορά εργασίας, όπως οι Βάσεις Δεδομένων, τα Δίκτυα Υπολογιστών, τα Πληροφοριακά Συστήματα και τα Γραφικά και, τέλος, περιλαμβάνει διεπιστημονικά μαθήματα, που συνδυάζουν την Επιστήμη των Υπολογιστών με τις Οικονομικές και τις Διοικητικές Επιστήμες. </a:t>
            </a:r>
          </a:p>
          <a:p>
            <a:pPr marL="0" lvl="1" algn="just">
              <a:buClr>
                <a:srgbClr val="C00000"/>
              </a:buClr>
              <a:buFont typeface="Arial" pitchFamily="34" charset="0"/>
              <a:buChar char="•"/>
              <a:defRPr/>
            </a:pPr>
            <a:r>
              <a:rPr lang="el-GR" sz="2000" dirty="0" smtClean="0">
                <a:solidFill>
                  <a:srgbClr val="000000"/>
                </a:solidFill>
                <a:latin typeface="Myriad Pro" pitchFamily="34" charset="0"/>
              </a:rPr>
              <a:t>    Για την απόκτηση Πτυχίου απαιτείται επιτυχία σε 36 μαθήματα.  </a:t>
            </a:r>
          </a:p>
          <a:p>
            <a:pPr marL="457200" indent="-457200"/>
            <a:endParaRPr lang="el-GR" sz="2400" dirty="0">
              <a:solidFill>
                <a:srgbClr val="00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3600" dirty="0" smtClean="0">
                <a:solidFill>
                  <a:schemeClr val="tx1"/>
                </a:solidFill>
                <a:latin typeface="Myriad Pro" pitchFamily="34" charset="0"/>
                <a:cs typeface="Tahoma" pitchFamily="34" charset="0"/>
              </a:rPr>
              <a:t>ΣΧΟΛΗ ΕΠΙΣΤΗΜΩΝ ΚΑΙ ΤΕΧΝΟΛΟΓΙΑΣ ΤΗΣ ΠΛΗΡΟΦΟΡΙΑΣ</a:t>
            </a:r>
            <a:endParaRPr lang="el-GR" sz="3600" dirty="0"/>
          </a:p>
        </p:txBody>
      </p:sp>
      <p:sp>
        <p:nvSpPr>
          <p:cNvPr id="3" name="Content Placeholder 2"/>
          <p:cNvSpPr>
            <a:spLocks noGrp="1"/>
          </p:cNvSpPr>
          <p:nvPr>
            <p:ph idx="1"/>
          </p:nvPr>
        </p:nvSpPr>
        <p:spPr>
          <a:xfrm>
            <a:off x="285720" y="1643050"/>
            <a:ext cx="8501122" cy="4114800"/>
          </a:xfrm>
        </p:spPr>
        <p:txBody>
          <a:bodyPr/>
          <a:lstStyle/>
          <a:p>
            <a:pPr marL="0" indent="0" algn="ctr">
              <a:buNone/>
            </a:pPr>
            <a:r>
              <a:rPr lang="el-GR" sz="1900" b="1" dirty="0" smtClean="0">
                <a:solidFill>
                  <a:srgbClr val="000000"/>
                </a:solidFill>
                <a:latin typeface="Myriad Pro" pitchFamily="34" charset="0"/>
                <a:cs typeface="Tahoma" pitchFamily="34" charset="0"/>
              </a:rPr>
              <a:t>Πληροφορική - </a:t>
            </a:r>
            <a:r>
              <a:rPr lang="el-GR" sz="1900" b="1" u="sng" dirty="0" smtClean="0">
                <a:solidFill>
                  <a:srgbClr val="000000"/>
                </a:solidFill>
                <a:latin typeface="Myriad Pro" pitchFamily="34" charset="0"/>
                <a:cs typeface="Tahoma" pitchFamily="34" charset="0"/>
              </a:rPr>
              <a:t>Προοπτικές Απασχόλησης</a:t>
            </a:r>
          </a:p>
          <a:p>
            <a:pPr marL="0" lvl="1" algn="just">
              <a:buClr>
                <a:srgbClr val="C00000"/>
              </a:buClr>
              <a:buFont typeface="Arial" pitchFamily="34" charset="0"/>
              <a:buChar char="•"/>
              <a:defRPr/>
            </a:pPr>
            <a:r>
              <a:rPr lang="el-GR" sz="1900" dirty="0" smtClean="0">
                <a:latin typeface="Myriad Pro" pitchFamily="34" charset="0"/>
              </a:rPr>
              <a:t>Με την απόκτηση του Πτυχίου, ανοίγονται στους αποφοίτους δυνατότητες σταδιοδρομίας στην ελληνική και ευρωπαϊκή βιομηχανία Πληροφορικής, στα Τμήματα Πληροφοριακών Συστημάτων μεγάλων και μικρομεσαίων επιχειρήσεων και Οργανισμών, σε εταιρίες συμβούλων επιχειρήσεων, στη δευτεροβάθμια και επαγγελματική εκπαίδευση, αλλά και στο χώρο της Διοίκησης και της Χρηματοοικονομικής. Οι πτυχιούχοι του Τμήματος έχουν υψηλή ζήτηση στην αγορά εργασίας.</a:t>
            </a:r>
          </a:p>
          <a:p>
            <a:pPr marL="0" lvl="1" algn="just">
              <a:buClr>
                <a:srgbClr val="C00000"/>
              </a:buClr>
              <a:buFont typeface="Arial" pitchFamily="34" charset="0"/>
              <a:buChar char="•"/>
              <a:defRPr/>
            </a:pPr>
            <a:r>
              <a:rPr lang="el-GR" sz="1900" dirty="0" smtClean="0">
                <a:latin typeface="Myriad Pro" pitchFamily="34" charset="0"/>
              </a:rPr>
              <a:t>  Τα μέλη ΔΕΠ του Τμήματος έχουν υψηλή </a:t>
            </a:r>
            <a:r>
              <a:rPr lang="el-GR" sz="1900" dirty="0" err="1" smtClean="0">
                <a:latin typeface="Myriad Pro" pitchFamily="34" charset="0"/>
              </a:rPr>
              <a:t>αναγνωρισιμότητα</a:t>
            </a:r>
            <a:r>
              <a:rPr lang="el-GR" sz="1900" dirty="0" smtClean="0">
                <a:latin typeface="Myriad Pro" pitchFamily="34" charset="0"/>
              </a:rPr>
              <a:t>  - η οποία μεταφέρεται στο τμήμα και τους αποφοίτους - στον διεθνή ακαδημαϊκό χώρο του κλάδου, (με περισσότερες από 1000 δημοσιεύσεις σε υψηλού επιπέδου περιοδικά και περισσότερες από 8000 βιβλιογραφικές αναφορές από άλλους συναδέλφους τους διεθνώς).</a:t>
            </a:r>
          </a:p>
          <a:p>
            <a:pPr marL="0" lvl="1" algn="just">
              <a:buClr>
                <a:srgbClr val="C00000"/>
              </a:buClr>
              <a:buFont typeface="Arial" pitchFamily="34" charset="0"/>
              <a:buChar char="•"/>
              <a:defRPr/>
            </a:pPr>
            <a:r>
              <a:rPr lang="el-GR" sz="1900" dirty="0" smtClean="0">
                <a:latin typeface="Myriad Pro" pitchFamily="34" charset="0"/>
              </a:rPr>
              <a:t>Στις προτιμήσεις των υποψήφιων φοιτητών, το Τμήμα κατέχει την πρώτη θέση μεταξύ των Τμημάτων της Πληροφορικής και πολύ καλή θέση μεταξύ των Τμημάτων του ευρύτερου χώρου της Πληροφορικής. </a:t>
            </a:r>
          </a:p>
          <a:p>
            <a:pPr marL="0" indent="0" algn="ctr">
              <a:buNone/>
            </a:pPr>
            <a:endParaRPr lang="el-GR" sz="2400" b="1" u="sng" dirty="0" smtClean="0">
              <a:solidFill>
                <a:srgbClr val="000000"/>
              </a:solidFill>
              <a:latin typeface="Myriad Pro" pitchFamily="34" charset="0"/>
              <a:cs typeface="Tahoma" pitchFamily="34" charset="0"/>
            </a:endParaRPr>
          </a:p>
          <a:p>
            <a:pPr marL="0" indent="0" algn="ctr">
              <a:buNone/>
            </a:pPr>
            <a:endParaRPr lang="en-US" sz="3600" b="1" dirty="0" smtClean="0"/>
          </a:p>
        </p:txBody>
      </p:sp>
      <p:sp>
        <p:nvSpPr>
          <p:cNvPr id="4" name="Slide Number Placeholder 3"/>
          <p:cNvSpPr>
            <a:spLocks noGrp="1"/>
          </p:cNvSpPr>
          <p:nvPr>
            <p:ph type="sldNum" sz="quarter" idx="12"/>
          </p:nvPr>
        </p:nvSpPr>
        <p:spPr/>
        <p:txBody>
          <a:bodyPr/>
          <a:lstStyle/>
          <a:p>
            <a:pPr>
              <a:defRPr/>
            </a:pPr>
            <a:fld id="{E2505CC8-CBD6-42AC-87E1-F4A36674987E}" type="slidenum">
              <a:rPr lang="el-GR" altLang="el-GR" smtClean="0"/>
              <a:pPr>
                <a:defRPr/>
              </a:pPr>
              <a:t>19</a:t>
            </a:fld>
            <a:endParaRPr lang="el-GR" altLang="el-GR"/>
          </a:p>
        </p:txBody>
      </p:sp>
    </p:spTree>
    <p:extLst>
      <p:ext uri="{BB962C8B-B14F-4D97-AF65-F5344CB8AC3E}">
        <p14:creationId xmlns="" xmlns:p14="http://schemas.microsoft.com/office/powerpoint/2010/main" val="2942188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tx1"/>
                </a:solidFill>
                <a:latin typeface="Myriad Pro" pitchFamily="34" charset="0"/>
              </a:rPr>
              <a:t>ΟΠΑ</a:t>
            </a:r>
            <a:r>
              <a:rPr lang="en-US" dirty="0" smtClean="0">
                <a:solidFill>
                  <a:schemeClr val="tx1"/>
                </a:solidFill>
                <a:latin typeface="Myriad Pro" pitchFamily="34" charset="0"/>
              </a:rPr>
              <a:t> – </a:t>
            </a:r>
            <a:r>
              <a:rPr lang="el-GR" dirty="0" smtClean="0">
                <a:solidFill>
                  <a:schemeClr val="tx1"/>
                </a:solidFill>
                <a:latin typeface="Myriad Pro" pitchFamily="34" charset="0"/>
              </a:rPr>
              <a:t>ΓΡΑΦΕΙΟ ΔΙΑΣΥΝΔΕΣΗΣ</a:t>
            </a:r>
            <a:r>
              <a:rPr lang="en-US" dirty="0" smtClean="0">
                <a:solidFill>
                  <a:schemeClr val="tx1"/>
                </a:solidFill>
                <a:latin typeface="Myriad Pro" pitchFamily="34" charset="0"/>
              </a:rPr>
              <a:t/>
            </a:r>
            <a:br>
              <a:rPr lang="en-US" dirty="0" smtClean="0">
                <a:solidFill>
                  <a:schemeClr val="tx1"/>
                </a:solidFill>
                <a:latin typeface="Myriad Pro" pitchFamily="34" charset="0"/>
              </a:rPr>
            </a:br>
            <a:r>
              <a:rPr lang="el-GR" sz="3200" i="1" dirty="0" smtClean="0">
                <a:solidFill>
                  <a:schemeClr val="tx2"/>
                </a:solidFill>
                <a:latin typeface="Myriad Pro" pitchFamily="34" charset="0"/>
              </a:rPr>
              <a:t>Ποιοι είμαστε;</a:t>
            </a:r>
            <a:endParaRPr lang="el-GR" dirty="0">
              <a:latin typeface="Myriad Pro" pitchFamily="34" charset="0"/>
            </a:endParaRPr>
          </a:p>
        </p:txBody>
      </p:sp>
      <p:sp>
        <p:nvSpPr>
          <p:cNvPr id="4" name="Slide Number Placeholder 3"/>
          <p:cNvSpPr>
            <a:spLocks noGrp="1"/>
          </p:cNvSpPr>
          <p:nvPr>
            <p:ph type="sldNum" sz="quarter" idx="12"/>
          </p:nvPr>
        </p:nvSpPr>
        <p:spPr/>
        <p:txBody>
          <a:bodyPr/>
          <a:lstStyle/>
          <a:p>
            <a:pPr>
              <a:defRPr/>
            </a:pPr>
            <a:fld id="{E2505CC8-CBD6-42AC-87E1-F4A36674987E}" type="slidenum">
              <a:rPr lang="el-GR" altLang="el-GR" smtClean="0"/>
              <a:pPr>
                <a:defRPr/>
              </a:pPr>
              <a:t>2</a:t>
            </a:fld>
            <a:endParaRPr lang="el-GR" altLang="el-GR"/>
          </a:p>
        </p:txBody>
      </p:sp>
      <p:graphicFrame>
        <p:nvGraphicFramePr>
          <p:cNvPr id="5" name="Θέση περιεχομένου 4"/>
          <p:cNvGraphicFramePr>
            <a:graphicFrameLocks noGrp="1"/>
          </p:cNvGraphicFramePr>
          <p:nvPr>
            <p:ph idx="1"/>
            <p:extLst>
              <p:ext uri="{D42A27DB-BD31-4B8C-83A1-F6EECF244321}">
                <p14:modId xmlns="" xmlns:p14="http://schemas.microsoft.com/office/powerpoint/2010/main" val="4029466697"/>
              </p:ext>
            </p:extLst>
          </p:nvPr>
        </p:nvGraphicFramePr>
        <p:xfrm>
          <a:off x="395536" y="1905000"/>
          <a:ext cx="8291264" cy="4404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3351259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173038"/>
            <a:ext cx="8102704" cy="1384300"/>
          </a:xfrm>
        </p:spPr>
        <p:txBody>
          <a:bodyPr/>
          <a:lstStyle/>
          <a:p>
            <a:pPr algn="ctr"/>
            <a:r>
              <a:rPr lang="el-GR" sz="3600" dirty="0" smtClean="0">
                <a:solidFill>
                  <a:schemeClr val="tx1"/>
                </a:solidFill>
                <a:latin typeface="Myriad Pro" pitchFamily="34" charset="0"/>
                <a:cs typeface="Tahoma" pitchFamily="34" charset="0"/>
              </a:rPr>
              <a:t>ΣΧΟΛΗ ΕΠΙΣΤΗΜΩΝ ΚΑΙ ΤΕΧΝΟΛΟΓΙΑΣ ΤΗΣ ΠΛΗΡΟΦΟΡΙΑΣ</a:t>
            </a:r>
            <a:endParaRPr lang="el-GR" sz="3600" dirty="0"/>
          </a:p>
        </p:txBody>
      </p:sp>
      <p:sp>
        <p:nvSpPr>
          <p:cNvPr id="3" name="Slide Number Placeholder 2"/>
          <p:cNvSpPr>
            <a:spLocks noGrp="1"/>
          </p:cNvSpPr>
          <p:nvPr>
            <p:ph type="sldNum" sz="quarter" idx="12"/>
          </p:nvPr>
        </p:nvSpPr>
        <p:spPr/>
        <p:txBody>
          <a:bodyPr/>
          <a:lstStyle/>
          <a:p>
            <a:pPr>
              <a:defRPr/>
            </a:pPr>
            <a:fld id="{9D4B13A8-45B5-431E-994D-1697EFF057BF}" type="slidenum">
              <a:rPr lang="el-GR" altLang="el-GR" smtClean="0"/>
              <a:pPr>
                <a:defRPr/>
              </a:pPr>
              <a:t>20</a:t>
            </a:fld>
            <a:endParaRPr lang="el-GR" altLang="el-GR"/>
          </a:p>
        </p:txBody>
      </p:sp>
      <p:sp>
        <p:nvSpPr>
          <p:cNvPr id="4" name="TextBox 3"/>
          <p:cNvSpPr txBox="1"/>
          <p:nvPr/>
        </p:nvSpPr>
        <p:spPr>
          <a:xfrm>
            <a:off x="214282" y="1714488"/>
            <a:ext cx="8429684" cy="4708981"/>
          </a:xfrm>
          <a:prstGeom prst="rect">
            <a:avLst/>
          </a:prstGeom>
          <a:noFill/>
        </p:spPr>
        <p:txBody>
          <a:bodyPr wrap="square" rtlCol="0">
            <a:spAutoFit/>
          </a:bodyPr>
          <a:lstStyle/>
          <a:p>
            <a:pPr marL="0" lvl="1" algn="just">
              <a:buClr>
                <a:srgbClr val="3399FF"/>
              </a:buClr>
              <a:defRPr/>
            </a:pPr>
            <a:r>
              <a:rPr lang="el-GR" sz="2000" b="1" dirty="0" smtClean="0">
                <a:solidFill>
                  <a:srgbClr val="000000"/>
                </a:solidFill>
                <a:latin typeface="Myriad Pro" pitchFamily="34" charset="0"/>
              </a:rPr>
              <a:t>2) Στατιστική</a:t>
            </a:r>
          </a:p>
          <a:p>
            <a:pPr marL="0" lvl="1" algn="just">
              <a:buClr>
                <a:srgbClr val="3399FF"/>
              </a:buClr>
              <a:defRPr/>
            </a:pPr>
            <a:endParaRPr lang="el-GR" sz="2000" dirty="0" smtClean="0">
              <a:solidFill>
                <a:srgbClr val="000000"/>
              </a:solidFill>
              <a:latin typeface="Myriad Pro" pitchFamily="34" charset="0"/>
            </a:endParaRPr>
          </a:p>
          <a:p>
            <a:pPr marL="0" lvl="1" algn="just">
              <a:buClr>
                <a:srgbClr val="C00000"/>
              </a:buClr>
              <a:buFont typeface="Arial" pitchFamily="34" charset="0"/>
              <a:buChar char="•"/>
              <a:defRPr/>
            </a:pPr>
            <a:r>
              <a:rPr lang="el-GR" sz="2000" dirty="0" smtClean="0">
                <a:solidFill>
                  <a:srgbClr val="000000"/>
                </a:solidFill>
                <a:latin typeface="Myriad Pro" pitchFamily="34" charset="0"/>
              </a:rPr>
              <a:t>    Το Πρόγραμμα Σπουδών απηχεί όλες τις σύγχρονες τάσεις της Στατιστικής και έχει διαμορφωθεί με βάση αντίστοιχα Προγράμματα του εξωτερικού. </a:t>
            </a:r>
          </a:p>
          <a:p>
            <a:pPr marL="0" lvl="1" algn="just">
              <a:buClr>
                <a:srgbClr val="C00000"/>
              </a:buClr>
              <a:buFont typeface="Arial" pitchFamily="34" charset="0"/>
              <a:buChar char="•"/>
              <a:defRPr/>
            </a:pPr>
            <a:r>
              <a:rPr lang="el-GR" sz="2000" dirty="0" smtClean="0">
                <a:solidFill>
                  <a:srgbClr val="000000"/>
                </a:solidFill>
                <a:latin typeface="Myriad Pro" pitchFamily="34" charset="0"/>
              </a:rPr>
              <a:t>  Το 2001 το Τμήμα αξιολογήθηκε από διεθνή Επιτροπή 4 ξένων καθηγητών από τις ΗΠΑ, τη Γερμανία, το Βέλγιο και την Ιρλανδία. Η αξιολόγηση αυτή, το κατέταξε μεταξύ των πρώτων Τμημάτων Στατιστικής διεθνώς, τόσο στις προπτυχιακές όσο και στις μεταπτυχιακές σπουδές, αλλά και στην ποιότητα του διδακτικού προσωπικού και την υποδομή του. </a:t>
            </a:r>
          </a:p>
          <a:p>
            <a:pPr marL="0" lvl="1" algn="just">
              <a:buClr>
                <a:srgbClr val="C00000"/>
              </a:buClr>
              <a:buFont typeface="Arial" pitchFamily="34" charset="0"/>
              <a:buChar char="•"/>
              <a:defRPr/>
            </a:pPr>
            <a:r>
              <a:rPr lang="el-GR" sz="2000" dirty="0" smtClean="0">
                <a:solidFill>
                  <a:srgbClr val="000000"/>
                </a:solidFill>
                <a:latin typeface="Myriad Pro" pitchFamily="34" charset="0"/>
              </a:rPr>
              <a:t>   Αξίζει να σημειωθεί ότι, πριν την αξιολόγησή του, το Τμήμα είχε αποσπάσει τα κολακευτικά σχόλια πολλών προσωπικοτήτων στο χώρο της Στατιστικής (π.χ. </a:t>
            </a:r>
            <a:r>
              <a:rPr lang="el-GR" sz="2000" dirty="0" err="1" smtClean="0">
                <a:solidFill>
                  <a:srgbClr val="000000"/>
                </a:solidFill>
                <a:latin typeface="Myriad Pro" pitchFamily="34" charset="0"/>
              </a:rPr>
              <a:t>D.R.Cox</a:t>
            </a:r>
            <a:r>
              <a:rPr lang="el-GR" sz="2000" dirty="0" smtClean="0">
                <a:solidFill>
                  <a:srgbClr val="000000"/>
                </a:solidFill>
                <a:latin typeface="Myriad Pro" pitchFamily="34" charset="0"/>
              </a:rPr>
              <a:t>, </a:t>
            </a:r>
            <a:r>
              <a:rPr lang="el-GR" sz="2000" dirty="0" err="1" smtClean="0">
                <a:solidFill>
                  <a:srgbClr val="000000"/>
                </a:solidFill>
                <a:latin typeface="Myriad Pro" pitchFamily="34" charset="0"/>
              </a:rPr>
              <a:t>C.R.Rao</a:t>
            </a:r>
            <a:r>
              <a:rPr lang="el-GR" sz="2000" dirty="0" smtClean="0">
                <a:solidFill>
                  <a:srgbClr val="000000"/>
                </a:solidFill>
                <a:latin typeface="Myriad Pro" pitchFamily="34" charset="0"/>
              </a:rPr>
              <a:t>, </a:t>
            </a:r>
            <a:r>
              <a:rPr lang="el-GR" sz="2000" dirty="0" err="1" smtClean="0">
                <a:solidFill>
                  <a:srgbClr val="000000"/>
                </a:solidFill>
                <a:latin typeface="Myriad Pro" pitchFamily="34" charset="0"/>
              </a:rPr>
              <a:t>L.Kish</a:t>
            </a:r>
            <a:r>
              <a:rPr lang="el-GR" sz="2000" dirty="0" smtClean="0">
                <a:solidFill>
                  <a:srgbClr val="000000"/>
                </a:solidFill>
                <a:latin typeface="Myriad Pro" pitchFamily="34" charset="0"/>
              </a:rPr>
              <a:t>, </a:t>
            </a:r>
            <a:r>
              <a:rPr lang="el-GR" sz="2000" dirty="0" err="1" smtClean="0">
                <a:solidFill>
                  <a:srgbClr val="000000"/>
                </a:solidFill>
                <a:latin typeface="Myriad Pro" pitchFamily="34" charset="0"/>
              </a:rPr>
              <a:t>B.Gnedenko</a:t>
            </a:r>
            <a:r>
              <a:rPr lang="el-GR" sz="2000" dirty="0" smtClean="0">
                <a:solidFill>
                  <a:srgbClr val="000000"/>
                </a:solidFill>
                <a:latin typeface="Myriad Pro" pitchFamily="34" charset="0"/>
              </a:rPr>
              <a:t>, </a:t>
            </a:r>
            <a:r>
              <a:rPr lang="el-GR" sz="2000" dirty="0" err="1" smtClean="0">
                <a:solidFill>
                  <a:srgbClr val="000000"/>
                </a:solidFill>
                <a:latin typeface="Myriad Pro" pitchFamily="34" charset="0"/>
              </a:rPr>
              <a:t>D.Bartholomew</a:t>
            </a:r>
            <a:r>
              <a:rPr lang="el-GR" sz="2000" dirty="0" smtClean="0">
                <a:solidFill>
                  <a:srgbClr val="000000"/>
                </a:solidFill>
                <a:latin typeface="Myriad Pro" pitchFamily="34" charset="0"/>
              </a:rPr>
              <a:t> κ.λπ.).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73038"/>
            <a:ext cx="8174142" cy="1384300"/>
          </a:xfrm>
        </p:spPr>
        <p:txBody>
          <a:bodyPr/>
          <a:lstStyle/>
          <a:p>
            <a:pPr algn="ctr"/>
            <a:r>
              <a:rPr lang="el-GR" sz="3600" dirty="0" smtClean="0">
                <a:solidFill>
                  <a:schemeClr val="tx1"/>
                </a:solidFill>
                <a:latin typeface="Myriad Pro" pitchFamily="34" charset="0"/>
                <a:cs typeface="Tahoma" pitchFamily="34" charset="0"/>
              </a:rPr>
              <a:t>ΣΧΟΛΗ ΕΠΙΣΤΗΜΩΝ ΚΑΙ ΤΕΧΝΟΛΟΓΙΑΣ ΤΗΣ ΠΛΗΡΟΦΟΡΙΑΣ</a:t>
            </a:r>
            <a:endParaRPr lang="el-GR" sz="3600" dirty="0"/>
          </a:p>
        </p:txBody>
      </p:sp>
      <p:sp>
        <p:nvSpPr>
          <p:cNvPr id="3" name="Slide Number Placeholder 2"/>
          <p:cNvSpPr>
            <a:spLocks noGrp="1"/>
          </p:cNvSpPr>
          <p:nvPr>
            <p:ph type="sldNum" sz="quarter" idx="12"/>
          </p:nvPr>
        </p:nvSpPr>
        <p:spPr/>
        <p:txBody>
          <a:bodyPr/>
          <a:lstStyle/>
          <a:p>
            <a:pPr>
              <a:defRPr/>
            </a:pPr>
            <a:fld id="{9D4B13A8-45B5-431E-994D-1697EFF057BF}" type="slidenum">
              <a:rPr lang="el-GR" altLang="el-GR" smtClean="0"/>
              <a:pPr>
                <a:defRPr/>
              </a:pPr>
              <a:t>21</a:t>
            </a:fld>
            <a:endParaRPr lang="el-GR" altLang="el-GR"/>
          </a:p>
        </p:txBody>
      </p:sp>
      <p:sp>
        <p:nvSpPr>
          <p:cNvPr id="5" name="TextBox 4"/>
          <p:cNvSpPr txBox="1"/>
          <p:nvPr/>
        </p:nvSpPr>
        <p:spPr>
          <a:xfrm>
            <a:off x="428596" y="1643050"/>
            <a:ext cx="7929618" cy="3477875"/>
          </a:xfrm>
          <a:prstGeom prst="rect">
            <a:avLst/>
          </a:prstGeom>
          <a:noFill/>
        </p:spPr>
        <p:txBody>
          <a:bodyPr wrap="square" rtlCol="0">
            <a:spAutoFit/>
          </a:bodyPr>
          <a:lstStyle/>
          <a:p>
            <a:pPr marL="0" lvl="1" algn="ctr">
              <a:buClr>
                <a:srgbClr val="3399FF"/>
              </a:buClr>
              <a:defRPr/>
            </a:pPr>
            <a:r>
              <a:rPr lang="el-GR" sz="2000" b="1" dirty="0" smtClean="0">
                <a:solidFill>
                  <a:srgbClr val="000000"/>
                </a:solidFill>
                <a:latin typeface="Myriad Pro" pitchFamily="34" charset="0"/>
              </a:rPr>
              <a:t>Στατιστική</a:t>
            </a:r>
          </a:p>
          <a:p>
            <a:pPr marL="0" lvl="1" algn="ctr">
              <a:buClr>
                <a:srgbClr val="3399FF"/>
              </a:buClr>
              <a:defRPr/>
            </a:pPr>
            <a:r>
              <a:rPr lang="el-GR" sz="2000" b="1" u="sng" dirty="0" smtClean="0">
                <a:solidFill>
                  <a:srgbClr val="000000"/>
                </a:solidFill>
                <a:latin typeface="Myriad Pro" pitchFamily="34" charset="0"/>
              </a:rPr>
              <a:t>Προοπτικές Απασχόλησης</a:t>
            </a:r>
          </a:p>
          <a:p>
            <a:pPr marL="0" lvl="1" algn="just">
              <a:buClr>
                <a:srgbClr val="3399FF"/>
              </a:buClr>
              <a:defRPr/>
            </a:pPr>
            <a:endParaRPr lang="el-GR" sz="2000" dirty="0" smtClean="0">
              <a:solidFill>
                <a:srgbClr val="000000"/>
              </a:solidFill>
              <a:latin typeface="Myriad Pro" pitchFamily="34" charset="0"/>
            </a:endParaRPr>
          </a:p>
          <a:p>
            <a:pPr marL="0" lvl="1" algn="just">
              <a:buClr>
                <a:srgbClr val="C00000"/>
              </a:buClr>
              <a:buFont typeface="Arial" pitchFamily="34" charset="0"/>
              <a:buChar char="•"/>
              <a:defRPr/>
            </a:pPr>
            <a:r>
              <a:rPr lang="el-GR" sz="2000" dirty="0" smtClean="0">
                <a:solidFill>
                  <a:srgbClr val="000000"/>
                </a:solidFill>
                <a:latin typeface="Myriad Pro" pitchFamily="34" charset="0"/>
              </a:rPr>
              <a:t>   Λόγω των πολλαπλών εφαρμογών της Στατιστικής, εκτός από την Εθνική Στατιστική Υπηρεσία και τις άλλες κυβερνητικές Υπηρεσίες (που όλες έχουν Διευθύνσεις Στατιστικής), οι Στατιστικοί μπορούν να απασχοληθούν και σε πολλούς κλάδους του ιδιωτικού τομέα. </a:t>
            </a:r>
          </a:p>
          <a:p>
            <a:pPr marL="0" lvl="1" algn="just">
              <a:buClr>
                <a:srgbClr val="3399FF"/>
              </a:buClr>
              <a:defRPr/>
            </a:pPr>
            <a:endParaRPr lang="el-GR" sz="2000" dirty="0" smtClean="0">
              <a:solidFill>
                <a:srgbClr val="000000"/>
              </a:solidFill>
              <a:latin typeface="Myriad Pro" pitchFamily="34" charset="0"/>
            </a:endParaRPr>
          </a:p>
          <a:p>
            <a:pPr marL="0" lvl="1" algn="just">
              <a:buClr>
                <a:srgbClr val="C00000"/>
              </a:buClr>
              <a:buFont typeface="Arial" pitchFamily="34" charset="0"/>
              <a:buChar char="•"/>
              <a:defRPr/>
            </a:pPr>
            <a:r>
              <a:rPr lang="el-GR" sz="2000" dirty="0" smtClean="0">
                <a:solidFill>
                  <a:srgbClr val="000000"/>
                </a:solidFill>
                <a:latin typeface="Myriad Pro" pitchFamily="34" charset="0"/>
              </a:rPr>
              <a:t>   Οι χώροι απασχόλησης περιλαμβάνουν τις ασφαλιστικές εταιρείες, τις επιχειρήσεις, τις τράπεζες, τις βιομηχανίες, τον τουρισμό, τις συγκοινωνίες, τις εταιρείες δημοσκοπήσεων. κ.λπ</a:t>
            </a:r>
            <a:r>
              <a:rPr lang="el-GR" dirty="0" smtClean="0">
                <a:latin typeface="Myriad Pro" pitchFamily="34" charset="0"/>
              </a:rPr>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l-GR" dirty="0" smtClean="0">
                <a:latin typeface="Tahoma" pitchFamily="34" charset="0"/>
                <a:cs typeface="Tahoma" pitchFamily="34" charset="0"/>
              </a:rPr>
              <a:t/>
            </a:r>
            <a:br>
              <a:rPr lang="el-GR" dirty="0" smtClean="0">
                <a:latin typeface="Tahoma" pitchFamily="34" charset="0"/>
                <a:cs typeface="Tahoma" pitchFamily="34" charset="0"/>
              </a:rPr>
            </a:br>
            <a:r>
              <a:rPr lang="el-GR" dirty="0" smtClean="0">
                <a:solidFill>
                  <a:schemeClr val="tx1"/>
                </a:solidFill>
                <a:latin typeface="Myriad Pro" pitchFamily="34" charset="0"/>
                <a:cs typeface="Tahoma" pitchFamily="34" charset="0"/>
              </a:rPr>
              <a:t>Κριτήρια</a:t>
            </a:r>
            <a:r>
              <a:rPr lang="el-GR" dirty="0" smtClean="0">
                <a:latin typeface="Tahoma" pitchFamily="34" charset="0"/>
                <a:cs typeface="Tahoma" pitchFamily="34" charset="0"/>
              </a:rPr>
              <a:t> </a:t>
            </a:r>
            <a:r>
              <a:rPr lang="el-GR" dirty="0" smtClean="0">
                <a:solidFill>
                  <a:schemeClr val="tx1"/>
                </a:solidFill>
                <a:latin typeface="Myriad Pro" pitchFamily="34" charset="0"/>
                <a:cs typeface="Tahoma" pitchFamily="34" charset="0"/>
              </a:rPr>
              <a:t>Επιλογής</a:t>
            </a:r>
            <a:r>
              <a:rPr lang="el-GR" dirty="0" smtClean="0">
                <a:latin typeface="Tahoma" pitchFamily="34" charset="0"/>
                <a:cs typeface="Tahoma" pitchFamily="34" charset="0"/>
              </a:rPr>
              <a:t> </a:t>
            </a:r>
            <a:r>
              <a:rPr lang="el-GR" dirty="0" smtClean="0">
                <a:solidFill>
                  <a:schemeClr val="tx1"/>
                </a:solidFill>
                <a:latin typeface="Myriad Pro" pitchFamily="34" charset="0"/>
                <a:cs typeface="Tahoma" pitchFamily="34" charset="0"/>
              </a:rPr>
              <a:t>ενός</a:t>
            </a:r>
            <a:r>
              <a:rPr lang="el-GR" dirty="0" smtClean="0">
                <a:latin typeface="Tahoma" pitchFamily="34" charset="0"/>
                <a:cs typeface="Tahoma" pitchFamily="34" charset="0"/>
              </a:rPr>
              <a:t> </a:t>
            </a:r>
            <a:r>
              <a:rPr lang="el-GR" dirty="0" smtClean="0">
                <a:solidFill>
                  <a:schemeClr val="tx1"/>
                </a:solidFill>
                <a:latin typeface="Myriad Pro" pitchFamily="34" charset="0"/>
                <a:cs typeface="Tahoma" pitchFamily="34" charset="0"/>
              </a:rPr>
              <a:t>Πανεπιστημιακού</a:t>
            </a:r>
            <a:r>
              <a:rPr lang="el-GR" dirty="0" smtClean="0">
                <a:latin typeface="Tahoma" pitchFamily="34" charset="0"/>
                <a:cs typeface="Tahoma" pitchFamily="34" charset="0"/>
              </a:rPr>
              <a:t> </a:t>
            </a:r>
            <a:r>
              <a:rPr lang="el-GR" dirty="0" smtClean="0">
                <a:solidFill>
                  <a:schemeClr val="tx1"/>
                </a:solidFill>
                <a:latin typeface="Myriad Pro" pitchFamily="34" charset="0"/>
                <a:cs typeface="Tahoma" pitchFamily="34" charset="0"/>
              </a:rPr>
              <a:t>τμήματος</a:t>
            </a:r>
            <a:r>
              <a:rPr lang="el-GR" b="1" dirty="0" smtClean="0">
                <a:solidFill>
                  <a:schemeClr val="tx1"/>
                </a:solidFill>
                <a:latin typeface="Tahoma" pitchFamily="34" charset="0"/>
                <a:cs typeface="Tahoma" pitchFamily="34" charset="0"/>
              </a:rPr>
              <a:t/>
            </a:r>
            <a:br>
              <a:rPr lang="el-GR" b="1" dirty="0" smtClean="0">
                <a:solidFill>
                  <a:schemeClr val="tx1"/>
                </a:solidFill>
                <a:latin typeface="Tahoma" pitchFamily="34" charset="0"/>
                <a:cs typeface="Tahoma" pitchFamily="34" charset="0"/>
              </a:rPr>
            </a:br>
            <a:endParaRPr lang="el-GR" dirty="0"/>
          </a:p>
        </p:txBody>
      </p:sp>
      <p:sp>
        <p:nvSpPr>
          <p:cNvPr id="3" name="Slide Number Placeholder 2"/>
          <p:cNvSpPr>
            <a:spLocks noGrp="1"/>
          </p:cNvSpPr>
          <p:nvPr>
            <p:ph type="sldNum" sz="quarter" idx="12"/>
          </p:nvPr>
        </p:nvSpPr>
        <p:spPr/>
        <p:txBody>
          <a:bodyPr/>
          <a:lstStyle/>
          <a:p>
            <a:pPr>
              <a:defRPr/>
            </a:pPr>
            <a:fld id="{9D4B13A8-45B5-431E-994D-1697EFF057BF}" type="slidenum">
              <a:rPr lang="el-GR" altLang="el-GR" smtClean="0"/>
              <a:pPr>
                <a:defRPr/>
              </a:pPr>
              <a:t>22</a:t>
            </a:fld>
            <a:endParaRPr lang="el-GR" altLang="el-GR"/>
          </a:p>
        </p:txBody>
      </p:sp>
      <p:sp>
        <p:nvSpPr>
          <p:cNvPr id="4" name="TextBox 3"/>
          <p:cNvSpPr txBox="1"/>
          <p:nvPr/>
        </p:nvSpPr>
        <p:spPr>
          <a:xfrm>
            <a:off x="285720" y="1857364"/>
            <a:ext cx="8286808" cy="4623189"/>
          </a:xfrm>
          <a:prstGeom prst="rect">
            <a:avLst/>
          </a:prstGeom>
          <a:noFill/>
        </p:spPr>
        <p:txBody>
          <a:bodyPr wrap="square" rtlCol="0">
            <a:spAutoFit/>
          </a:bodyPr>
          <a:lstStyle/>
          <a:p>
            <a:pPr marL="12700" indent="0">
              <a:lnSpc>
                <a:spcPct val="114000"/>
              </a:lnSpc>
              <a:buClr>
                <a:srgbClr val="C00000"/>
              </a:buClr>
              <a:buFont typeface="Arial" pitchFamily="34" charset="0"/>
              <a:buChar char="•"/>
            </a:pPr>
            <a:r>
              <a:rPr lang="el-GR" sz="2000" dirty="0" smtClean="0">
                <a:latin typeface="Myriad Pro" pitchFamily="34" charset="0"/>
              </a:rPr>
              <a:t>  </a:t>
            </a:r>
            <a:r>
              <a:rPr lang="el-GR" sz="2000" dirty="0" smtClean="0">
                <a:solidFill>
                  <a:srgbClr val="000000"/>
                </a:solidFill>
                <a:latin typeface="Myriad Pro" pitchFamily="34" charset="0"/>
              </a:rPr>
              <a:t>Αξιολόγηση του Τμήματος / Καθηγητών / Μαθημάτων</a:t>
            </a:r>
            <a:endParaRPr lang="en-US" sz="2000" dirty="0" smtClean="0">
              <a:solidFill>
                <a:srgbClr val="000000"/>
              </a:solidFill>
              <a:latin typeface="Myriad Pro" pitchFamily="34" charset="0"/>
            </a:endParaRPr>
          </a:p>
          <a:p>
            <a:pPr marL="12700" indent="0">
              <a:lnSpc>
                <a:spcPct val="114000"/>
              </a:lnSpc>
              <a:buClr>
                <a:srgbClr val="C00000"/>
              </a:buClr>
              <a:buFont typeface="Arial" pitchFamily="34" charset="0"/>
              <a:buChar char="•"/>
            </a:pPr>
            <a:r>
              <a:rPr lang="en-US" sz="2000" dirty="0" smtClean="0">
                <a:solidFill>
                  <a:srgbClr val="000000"/>
                </a:solidFill>
                <a:latin typeface="Myriad Pro" pitchFamily="34" charset="0"/>
              </a:rPr>
              <a:t>  </a:t>
            </a:r>
            <a:r>
              <a:rPr lang="el-GR" sz="2000" dirty="0" smtClean="0">
                <a:solidFill>
                  <a:srgbClr val="000000"/>
                </a:solidFill>
                <a:latin typeface="Myriad Pro" pitchFamily="34" charset="0"/>
              </a:rPr>
              <a:t>Φροντιστήρια, Εργαστήρια και υποχρεωτικές Εργασίες</a:t>
            </a:r>
            <a:endParaRPr lang="en-US" sz="2000" dirty="0" smtClean="0">
              <a:solidFill>
                <a:srgbClr val="000000"/>
              </a:solidFill>
              <a:latin typeface="Myriad Pro" pitchFamily="34" charset="0"/>
            </a:endParaRPr>
          </a:p>
          <a:p>
            <a:pPr marL="12700" indent="0">
              <a:lnSpc>
                <a:spcPct val="114000"/>
              </a:lnSpc>
              <a:buClr>
                <a:srgbClr val="C00000"/>
              </a:buClr>
              <a:buFont typeface="Arial" pitchFamily="34" charset="0"/>
              <a:buChar char="•"/>
            </a:pPr>
            <a:r>
              <a:rPr lang="en-US" sz="2000" dirty="0" smtClean="0">
                <a:solidFill>
                  <a:srgbClr val="000000"/>
                </a:solidFill>
                <a:latin typeface="Myriad Pro" pitchFamily="34" charset="0"/>
              </a:rPr>
              <a:t> </a:t>
            </a:r>
            <a:r>
              <a:rPr lang="el-GR" sz="2000" dirty="0" smtClean="0">
                <a:solidFill>
                  <a:srgbClr val="000000"/>
                </a:solidFill>
                <a:latin typeface="Myriad Pro" pitchFamily="34" charset="0"/>
              </a:rPr>
              <a:t> Πρακτική Άσκηση</a:t>
            </a:r>
            <a:endParaRPr lang="en-US" sz="2000" dirty="0" smtClean="0">
              <a:solidFill>
                <a:srgbClr val="000000"/>
              </a:solidFill>
              <a:latin typeface="Myriad Pro" pitchFamily="34" charset="0"/>
            </a:endParaRPr>
          </a:p>
          <a:p>
            <a:pPr marL="12700" indent="0">
              <a:lnSpc>
                <a:spcPct val="114000"/>
              </a:lnSpc>
              <a:buClr>
                <a:srgbClr val="C00000"/>
              </a:buClr>
              <a:buFont typeface="Arial" pitchFamily="34" charset="0"/>
              <a:buChar char="•"/>
            </a:pPr>
            <a:r>
              <a:rPr lang="el-GR" sz="2000" dirty="0" smtClean="0">
                <a:solidFill>
                  <a:srgbClr val="000000"/>
                </a:solidFill>
                <a:latin typeface="Myriad Pro" pitchFamily="34" charset="0"/>
              </a:rPr>
              <a:t> </a:t>
            </a:r>
            <a:r>
              <a:rPr lang="en-US" sz="2000" dirty="0" smtClean="0">
                <a:solidFill>
                  <a:srgbClr val="000000"/>
                </a:solidFill>
                <a:latin typeface="Myriad Pro" pitchFamily="34" charset="0"/>
              </a:rPr>
              <a:t> </a:t>
            </a:r>
            <a:r>
              <a:rPr lang="el-GR" sz="2000" dirty="0" smtClean="0">
                <a:solidFill>
                  <a:srgbClr val="000000"/>
                </a:solidFill>
                <a:latin typeface="Myriad Pro" pitchFamily="34" charset="0"/>
              </a:rPr>
              <a:t>Άμεση Ενημέρωση των Φοιτητών (</a:t>
            </a:r>
            <a:r>
              <a:rPr lang="el-GR" sz="2000" dirty="0" err="1" smtClean="0">
                <a:solidFill>
                  <a:srgbClr val="000000"/>
                </a:solidFill>
                <a:latin typeface="Myriad Pro" pitchFamily="34" charset="0"/>
              </a:rPr>
              <a:t>site</a:t>
            </a:r>
            <a:r>
              <a:rPr lang="el-GR" sz="2000" dirty="0" smtClean="0">
                <a:solidFill>
                  <a:srgbClr val="000000"/>
                </a:solidFill>
                <a:latin typeface="Myriad Pro" pitchFamily="34" charset="0"/>
              </a:rPr>
              <a:t>, </a:t>
            </a:r>
            <a:r>
              <a:rPr lang="en-US" sz="2000" dirty="0" smtClean="0">
                <a:solidFill>
                  <a:srgbClr val="000000"/>
                </a:solidFill>
                <a:latin typeface="Myriad Pro" pitchFamily="34" charset="0"/>
              </a:rPr>
              <a:t>newsletter, social media</a:t>
            </a:r>
            <a:r>
              <a:rPr lang="el-GR" sz="2000" dirty="0" smtClean="0">
                <a:solidFill>
                  <a:srgbClr val="000000"/>
                </a:solidFill>
                <a:latin typeface="Myriad Pro" pitchFamily="34" charset="0"/>
              </a:rPr>
              <a:t> κλπ)</a:t>
            </a:r>
            <a:endParaRPr lang="en-US" sz="2000" dirty="0" smtClean="0">
              <a:solidFill>
                <a:srgbClr val="000000"/>
              </a:solidFill>
              <a:latin typeface="Myriad Pro" pitchFamily="34" charset="0"/>
            </a:endParaRPr>
          </a:p>
          <a:p>
            <a:pPr marL="12700" indent="0">
              <a:lnSpc>
                <a:spcPct val="114000"/>
              </a:lnSpc>
              <a:buClr>
                <a:srgbClr val="C00000"/>
              </a:buClr>
              <a:buFont typeface="Arial" pitchFamily="34" charset="0"/>
              <a:buChar char="•"/>
            </a:pPr>
            <a:r>
              <a:rPr lang="el-GR" sz="2000" dirty="0" smtClean="0">
                <a:solidFill>
                  <a:srgbClr val="000000"/>
                </a:solidFill>
                <a:latin typeface="Myriad Pro" pitchFamily="34" charset="0"/>
              </a:rPr>
              <a:t> </a:t>
            </a:r>
            <a:r>
              <a:rPr lang="en-US" sz="2000" dirty="0" smtClean="0">
                <a:solidFill>
                  <a:srgbClr val="000000"/>
                </a:solidFill>
                <a:latin typeface="Myriad Pro" pitchFamily="34" charset="0"/>
              </a:rPr>
              <a:t> </a:t>
            </a:r>
            <a:r>
              <a:rPr lang="el-GR" sz="2000" dirty="0" smtClean="0">
                <a:solidFill>
                  <a:srgbClr val="000000"/>
                </a:solidFill>
                <a:latin typeface="Myriad Pro" pitchFamily="34" charset="0"/>
              </a:rPr>
              <a:t>Ανταλλαγή Φοιτητών με Ευρωπαϊκά Πανεπιστήμια – </a:t>
            </a:r>
            <a:r>
              <a:rPr lang="en-US" sz="2000" dirty="0" smtClean="0">
                <a:solidFill>
                  <a:srgbClr val="000000"/>
                </a:solidFill>
                <a:latin typeface="Myriad Pro" pitchFamily="34" charset="0"/>
              </a:rPr>
              <a:t>Erasmus</a:t>
            </a:r>
          </a:p>
          <a:p>
            <a:pPr marL="12700" indent="0">
              <a:lnSpc>
                <a:spcPct val="114000"/>
              </a:lnSpc>
              <a:buClr>
                <a:srgbClr val="C00000"/>
              </a:buClr>
              <a:buFont typeface="Arial" pitchFamily="34" charset="0"/>
              <a:buChar char="•"/>
            </a:pPr>
            <a:r>
              <a:rPr lang="el-GR" sz="2000" dirty="0" smtClean="0">
                <a:solidFill>
                  <a:srgbClr val="000000"/>
                </a:solidFill>
                <a:latin typeface="Myriad Pro" pitchFamily="34" charset="0"/>
              </a:rPr>
              <a:t> </a:t>
            </a:r>
            <a:r>
              <a:rPr lang="en-US" sz="2000" dirty="0" smtClean="0">
                <a:solidFill>
                  <a:srgbClr val="000000"/>
                </a:solidFill>
                <a:latin typeface="Myriad Pro" pitchFamily="34" charset="0"/>
              </a:rPr>
              <a:t> </a:t>
            </a:r>
            <a:r>
              <a:rPr lang="el-GR" sz="2000" dirty="0" smtClean="0">
                <a:solidFill>
                  <a:srgbClr val="000000"/>
                </a:solidFill>
                <a:latin typeface="Myriad Pro" pitchFamily="34" charset="0"/>
              </a:rPr>
              <a:t>Διακεκριμένοι Επισκέπτες Καθηγητές από το Εξωτερικό</a:t>
            </a:r>
            <a:endParaRPr lang="en-US" sz="2000" dirty="0" smtClean="0">
              <a:solidFill>
                <a:srgbClr val="000000"/>
              </a:solidFill>
              <a:latin typeface="Myriad Pro" pitchFamily="34" charset="0"/>
            </a:endParaRPr>
          </a:p>
          <a:p>
            <a:pPr marL="12700" indent="0">
              <a:lnSpc>
                <a:spcPct val="114000"/>
              </a:lnSpc>
              <a:buClr>
                <a:srgbClr val="C00000"/>
              </a:buClr>
              <a:buFont typeface="Arial" pitchFamily="34" charset="0"/>
              <a:buChar char="•"/>
            </a:pPr>
            <a:r>
              <a:rPr lang="el-GR" sz="2000" dirty="0" smtClean="0">
                <a:solidFill>
                  <a:srgbClr val="000000"/>
                </a:solidFill>
                <a:latin typeface="Myriad Pro" pitchFamily="34" charset="0"/>
              </a:rPr>
              <a:t> </a:t>
            </a:r>
            <a:r>
              <a:rPr lang="en-US" sz="2000" dirty="0" smtClean="0">
                <a:solidFill>
                  <a:srgbClr val="000000"/>
                </a:solidFill>
                <a:latin typeface="Myriad Pro" pitchFamily="34" charset="0"/>
              </a:rPr>
              <a:t> </a:t>
            </a:r>
            <a:r>
              <a:rPr lang="el-GR" sz="2000" dirty="0" smtClean="0">
                <a:solidFill>
                  <a:srgbClr val="000000"/>
                </a:solidFill>
                <a:latin typeface="Myriad Pro" pitchFamily="34" charset="0"/>
              </a:rPr>
              <a:t>Μεταπτυχιακά Προγράμματα</a:t>
            </a:r>
            <a:endParaRPr lang="en-US" sz="2000" dirty="0" smtClean="0">
              <a:solidFill>
                <a:srgbClr val="000000"/>
              </a:solidFill>
              <a:latin typeface="Myriad Pro" pitchFamily="34" charset="0"/>
            </a:endParaRPr>
          </a:p>
          <a:p>
            <a:pPr marL="12700" indent="0">
              <a:lnSpc>
                <a:spcPct val="114000"/>
              </a:lnSpc>
              <a:buClr>
                <a:srgbClr val="C00000"/>
              </a:buClr>
              <a:buFont typeface="Arial" pitchFamily="34" charset="0"/>
              <a:buChar char="•"/>
            </a:pPr>
            <a:r>
              <a:rPr lang="el-GR" sz="2000" dirty="0" smtClean="0">
                <a:solidFill>
                  <a:srgbClr val="000000"/>
                </a:solidFill>
                <a:latin typeface="Myriad Pro" pitchFamily="34" charset="0"/>
              </a:rPr>
              <a:t> </a:t>
            </a:r>
            <a:r>
              <a:rPr lang="en-US" sz="2000" dirty="0" smtClean="0">
                <a:solidFill>
                  <a:srgbClr val="000000"/>
                </a:solidFill>
                <a:latin typeface="Myriad Pro" pitchFamily="34" charset="0"/>
              </a:rPr>
              <a:t> </a:t>
            </a:r>
            <a:r>
              <a:rPr lang="el-GR" sz="2000" dirty="0" smtClean="0">
                <a:solidFill>
                  <a:srgbClr val="000000"/>
                </a:solidFill>
                <a:latin typeface="Myriad Pro" pitchFamily="34" charset="0"/>
              </a:rPr>
              <a:t>Συνεχές Πρόγραμμα Εκδηλώσεων, Συνεδρίων κλπ</a:t>
            </a:r>
            <a:endParaRPr lang="en-US" sz="2000" dirty="0" smtClean="0">
              <a:solidFill>
                <a:srgbClr val="000000"/>
              </a:solidFill>
              <a:latin typeface="Myriad Pro" pitchFamily="34" charset="0"/>
            </a:endParaRPr>
          </a:p>
          <a:p>
            <a:pPr marL="12700" indent="0">
              <a:lnSpc>
                <a:spcPct val="114000"/>
              </a:lnSpc>
              <a:buClr>
                <a:srgbClr val="C00000"/>
              </a:buClr>
              <a:buFont typeface="Arial" pitchFamily="34" charset="0"/>
              <a:buChar char="•"/>
            </a:pPr>
            <a:r>
              <a:rPr lang="el-GR" sz="2000" dirty="0" smtClean="0">
                <a:solidFill>
                  <a:srgbClr val="000000"/>
                </a:solidFill>
                <a:latin typeface="Myriad Pro" pitchFamily="34" charset="0"/>
              </a:rPr>
              <a:t> </a:t>
            </a:r>
            <a:r>
              <a:rPr lang="en-US" sz="2000" dirty="0" smtClean="0">
                <a:solidFill>
                  <a:srgbClr val="000000"/>
                </a:solidFill>
                <a:latin typeface="Myriad Pro" pitchFamily="34" charset="0"/>
              </a:rPr>
              <a:t> </a:t>
            </a:r>
            <a:r>
              <a:rPr lang="el-GR" sz="2000" dirty="0" smtClean="0">
                <a:solidFill>
                  <a:srgbClr val="000000"/>
                </a:solidFill>
                <a:latin typeface="Myriad Pro" pitchFamily="34" charset="0"/>
              </a:rPr>
              <a:t>Σύλλογοι Αποφοίτων</a:t>
            </a:r>
            <a:endParaRPr lang="en-US" sz="2000" dirty="0" smtClean="0">
              <a:solidFill>
                <a:srgbClr val="000000"/>
              </a:solidFill>
              <a:latin typeface="Myriad Pro" pitchFamily="34" charset="0"/>
            </a:endParaRPr>
          </a:p>
          <a:p>
            <a:pPr marL="12700" indent="0">
              <a:lnSpc>
                <a:spcPct val="114000"/>
              </a:lnSpc>
              <a:buClr>
                <a:srgbClr val="C00000"/>
              </a:buClr>
              <a:buFont typeface="Arial" pitchFamily="34" charset="0"/>
              <a:buChar char="•"/>
            </a:pPr>
            <a:r>
              <a:rPr lang="el-GR" sz="2000" dirty="0" smtClean="0">
                <a:solidFill>
                  <a:srgbClr val="000000"/>
                </a:solidFill>
                <a:latin typeface="Myriad Pro" pitchFamily="34" charset="0"/>
              </a:rPr>
              <a:t> </a:t>
            </a:r>
            <a:r>
              <a:rPr lang="en-US" sz="2000" dirty="0" smtClean="0">
                <a:solidFill>
                  <a:srgbClr val="000000"/>
                </a:solidFill>
                <a:latin typeface="Myriad Pro" pitchFamily="34" charset="0"/>
              </a:rPr>
              <a:t> </a:t>
            </a:r>
            <a:r>
              <a:rPr lang="el-GR" sz="2000" dirty="0" smtClean="0">
                <a:solidFill>
                  <a:srgbClr val="000000"/>
                </a:solidFill>
                <a:latin typeface="Myriad Pro" pitchFamily="34" charset="0"/>
              </a:rPr>
              <a:t>Δομές Επαγγελματικής Αποκατάστασης</a:t>
            </a:r>
            <a:endParaRPr lang="en-US" sz="2000" dirty="0" smtClean="0">
              <a:solidFill>
                <a:srgbClr val="000000"/>
              </a:solidFill>
              <a:latin typeface="Myriad Pro" pitchFamily="34" charset="0"/>
            </a:endParaRPr>
          </a:p>
          <a:p>
            <a:pPr marL="12700" indent="0">
              <a:lnSpc>
                <a:spcPct val="114000"/>
              </a:lnSpc>
              <a:buClr>
                <a:srgbClr val="C00000"/>
              </a:buClr>
              <a:buFont typeface="Arial" pitchFamily="34" charset="0"/>
              <a:buChar char="•"/>
            </a:pPr>
            <a:r>
              <a:rPr lang="el-GR" sz="2000" dirty="0" smtClean="0">
                <a:solidFill>
                  <a:srgbClr val="000000"/>
                </a:solidFill>
                <a:latin typeface="Myriad Pro" pitchFamily="34" charset="0"/>
              </a:rPr>
              <a:t> </a:t>
            </a:r>
            <a:r>
              <a:rPr lang="en-US" sz="2000" dirty="0" smtClean="0">
                <a:solidFill>
                  <a:srgbClr val="000000"/>
                </a:solidFill>
                <a:latin typeface="Myriad Pro" pitchFamily="34" charset="0"/>
              </a:rPr>
              <a:t> </a:t>
            </a:r>
            <a:r>
              <a:rPr lang="el-GR" sz="2000" dirty="0" smtClean="0">
                <a:solidFill>
                  <a:srgbClr val="000000"/>
                </a:solidFill>
                <a:latin typeface="Myriad Pro" pitchFamily="34" charset="0"/>
              </a:rPr>
              <a:t>Διακρίσεις Καθηγητών και Ενεργή Επιστημονική Δραστηριότητα</a:t>
            </a:r>
            <a:endParaRPr lang="en-US" sz="2000" dirty="0" smtClean="0">
              <a:solidFill>
                <a:srgbClr val="000000"/>
              </a:solidFill>
              <a:latin typeface="Myriad Pro" pitchFamily="34" charset="0"/>
            </a:endParaRPr>
          </a:p>
          <a:p>
            <a:pPr marL="12700" indent="0">
              <a:lnSpc>
                <a:spcPct val="114000"/>
              </a:lnSpc>
              <a:buClr>
                <a:srgbClr val="C00000"/>
              </a:buClr>
              <a:buFont typeface="Arial" pitchFamily="34" charset="0"/>
              <a:buChar char="•"/>
            </a:pPr>
            <a:r>
              <a:rPr lang="el-GR" sz="2000" dirty="0" smtClean="0">
                <a:solidFill>
                  <a:srgbClr val="000000"/>
                </a:solidFill>
                <a:latin typeface="Myriad Pro" pitchFamily="34" charset="0"/>
              </a:rPr>
              <a:t> </a:t>
            </a:r>
            <a:r>
              <a:rPr lang="en-US" sz="2000" dirty="0" smtClean="0">
                <a:solidFill>
                  <a:srgbClr val="000000"/>
                </a:solidFill>
                <a:latin typeface="Myriad Pro" pitchFamily="34" charset="0"/>
              </a:rPr>
              <a:t> </a:t>
            </a:r>
            <a:r>
              <a:rPr lang="el-GR" sz="2000" dirty="0" smtClean="0">
                <a:solidFill>
                  <a:srgbClr val="000000"/>
                </a:solidFill>
                <a:latin typeface="Myriad Pro" pitchFamily="34" charset="0"/>
              </a:rPr>
              <a:t>Ερευνητικά Εργαστήρια με δυνατότητες απασχόλησης φοιτητών</a:t>
            </a:r>
            <a:endParaRPr lang="en-US" sz="2000" dirty="0" smtClean="0">
              <a:solidFill>
                <a:srgbClr val="000000"/>
              </a:solidFill>
              <a:latin typeface="Myriad Pro" pitchFamily="34" charset="0"/>
            </a:endParaRPr>
          </a:p>
          <a:p>
            <a:pPr marL="12700" indent="0">
              <a:lnSpc>
                <a:spcPct val="114000"/>
              </a:lnSpc>
              <a:buClr>
                <a:srgbClr val="C00000"/>
              </a:buClr>
              <a:buFont typeface="Arial" pitchFamily="34" charset="0"/>
              <a:buChar char="•"/>
            </a:pPr>
            <a:r>
              <a:rPr lang="el-GR" sz="2000" dirty="0" smtClean="0">
                <a:solidFill>
                  <a:srgbClr val="000000"/>
                </a:solidFill>
                <a:latin typeface="Myriad Pro" pitchFamily="34" charset="0"/>
              </a:rPr>
              <a:t> </a:t>
            </a:r>
            <a:r>
              <a:rPr lang="en-US" sz="2000" dirty="0" smtClean="0">
                <a:solidFill>
                  <a:srgbClr val="000000"/>
                </a:solidFill>
                <a:latin typeface="Myriad Pro" pitchFamily="34" charset="0"/>
              </a:rPr>
              <a:t> </a:t>
            </a:r>
            <a:r>
              <a:rPr lang="el-GR" sz="2000" dirty="0" smtClean="0">
                <a:solidFill>
                  <a:srgbClr val="000000"/>
                </a:solidFill>
                <a:latin typeface="Myriad Pro" pitchFamily="34" charset="0"/>
              </a:rPr>
              <a:t>Ευκαιρίες για φοιτητικές δραστηριότητες και ασχολίες</a:t>
            </a:r>
            <a:endParaRPr lang="el-GR" sz="2000" dirty="0">
              <a:solidFill>
                <a:srgbClr val="0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solidFill>
                  <a:schemeClr val="tx1"/>
                </a:solidFill>
                <a:latin typeface="Myriad Pro" pitchFamily="34" charset="0"/>
              </a:rPr>
              <a:t>ΟΠΑ – ΓΡΑΦΕΙΟ ΔΙΑΣΥΝΔΕΣΗΣ</a:t>
            </a:r>
            <a:r>
              <a:rPr lang="en-US" dirty="0" smtClean="0">
                <a:solidFill>
                  <a:schemeClr val="tx1"/>
                </a:solidFill>
                <a:latin typeface="Myriad Pro" pitchFamily="34" charset="0"/>
              </a:rPr>
              <a:t/>
            </a:r>
            <a:br>
              <a:rPr lang="en-US" dirty="0" smtClean="0">
                <a:solidFill>
                  <a:schemeClr val="tx1"/>
                </a:solidFill>
                <a:latin typeface="Myriad Pro" pitchFamily="34" charset="0"/>
              </a:rPr>
            </a:br>
            <a:r>
              <a:rPr lang="el-GR" sz="3200" i="1" dirty="0" smtClean="0">
                <a:solidFill>
                  <a:schemeClr val="tx2"/>
                </a:solidFill>
                <a:latin typeface="Myriad Pro" pitchFamily="34" charset="0"/>
              </a:rPr>
              <a:t>Ποιοι είμαστε;</a:t>
            </a:r>
            <a:endParaRPr lang="el-GR" sz="3200" dirty="0">
              <a:solidFill>
                <a:schemeClr val="tx1"/>
              </a:solidFill>
              <a:latin typeface="Myriad Pro" pitchFamily="34" charset="0"/>
            </a:endParaRPr>
          </a:p>
        </p:txBody>
      </p:sp>
      <p:sp>
        <p:nvSpPr>
          <p:cNvPr id="3" name="Content Placeholder 2"/>
          <p:cNvSpPr>
            <a:spLocks noGrp="1"/>
          </p:cNvSpPr>
          <p:nvPr>
            <p:ph idx="1"/>
          </p:nvPr>
        </p:nvSpPr>
        <p:spPr/>
        <p:txBody>
          <a:bodyPr/>
          <a:lstStyle/>
          <a:p>
            <a:pPr marL="0" lvl="1" algn="just">
              <a:buClr>
                <a:srgbClr val="3399FF"/>
              </a:buClr>
              <a:buNone/>
              <a:defRPr/>
            </a:pPr>
            <a:endParaRPr lang="en-US" dirty="0" smtClean="0">
              <a:solidFill>
                <a:srgbClr val="000000"/>
              </a:solidFill>
              <a:latin typeface="Myriad Pro" pitchFamily="34" charset="0"/>
              <a:cs typeface="Tahoma" pitchFamily="34" charset="0"/>
            </a:endParaRPr>
          </a:p>
          <a:p>
            <a:pPr marL="0" lvl="1" algn="just">
              <a:buClr>
                <a:srgbClr val="3399FF"/>
              </a:buClr>
              <a:buFont typeface="Wingdings" pitchFamily="2" charset="2"/>
              <a:buChar char="q"/>
              <a:defRPr/>
            </a:pPr>
            <a:endParaRPr lang="el-GR" dirty="0">
              <a:solidFill>
                <a:srgbClr val="000000"/>
              </a:solidFill>
              <a:latin typeface="Myriad Pro" pitchFamily="34" charset="0"/>
              <a:cs typeface="Tahoma" pitchFamily="34" charset="0"/>
            </a:endParaRPr>
          </a:p>
        </p:txBody>
      </p:sp>
      <p:sp>
        <p:nvSpPr>
          <p:cNvPr id="4" name="Slide Number Placeholder 3"/>
          <p:cNvSpPr>
            <a:spLocks noGrp="1"/>
          </p:cNvSpPr>
          <p:nvPr>
            <p:ph type="sldNum" sz="quarter" idx="12"/>
          </p:nvPr>
        </p:nvSpPr>
        <p:spPr/>
        <p:txBody>
          <a:bodyPr/>
          <a:lstStyle/>
          <a:p>
            <a:pPr>
              <a:defRPr/>
            </a:pPr>
            <a:fld id="{E2505CC8-CBD6-42AC-87E1-F4A36674987E}" type="slidenum">
              <a:rPr lang="el-GR" altLang="el-GR" smtClean="0"/>
              <a:pPr>
                <a:defRPr/>
              </a:pPr>
              <a:t>3</a:t>
            </a:fld>
            <a:endParaRPr lang="el-GR" altLang="el-GR"/>
          </a:p>
        </p:txBody>
      </p:sp>
      <p:sp>
        <p:nvSpPr>
          <p:cNvPr id="6" name="5 - TextBox"/>
          <p:cNvSpPr txBox="1"/>
          <p:nvPr/>
        </p:nvSpPr>
        <p:spPr>
          <a:xfrm>
            <a:off x="285720" y="1643050"/>
            <a:ext cx="8215370" cy="4401205"/>
          </a:xfrm>
          <a:prstGeom prst="rect">
            <a:avLst/>
          </a:prstGeom>
          <a:noFill/>
        </p:spPr>
        <p:txBody>
          <a:bodyPr wrap="square" rtlCol="0">
            <a:spAutoFit/>
          </a:bodyPr>
          <a:lstStyle/>
          <a:p>
            <a:pPr marL="0" lvl="1" algn="ctr">
              <a:buClr>
                <a:srgbClr val="3399FF"/>
              </a:buClr>
              <a:defRPr/>
            </a:pPr>
            <a:r>
              <a:rPr lang="el-GR" sz="2000" dirty="0" smtClean="0">
                <a:solidFill>
                  <a:srgbClr val="000000"/>
                </a:solidFill>
                <a:latin typeface="Myriad Pro" pitchFamily="34" charset="0"/>
                <a:cs typeface="Tahoma" pitchFamily="34" charset="0"/>
              </a:rPr>
              <a:t>Το πρώτο Γραφείο που λειτούργησε σε ελληνικό ΑΕΙ και ιδρύθηκε με απόφαση της Συγκλήτου του Οικονομικού Πανεπιστημίου Αθηνών </a:t>
            </a:r>
          </a:p>
          <a:p>
            <a:pPr marL="0" lvl="1" algn="ctr">
              <a:buClr>
                <a:srgbClr val="3399FF"/>
              </a:buClr>
              <a:defRPr/>
            </a:pPr>
            <a:r>
              <a:rPr lang="el-GR" sz="2000" dirty="0" smtClean="0">
                <a:solidFill>
                  <a:srgbClr val="000000"/>
                </a:solidFill>
                <a:latin typeface="Myriad Pro" pitchFamily="34" charset="0"/>
                <a:cs typeface="Tahoma" pitchFamily="34" charset="0"/>
              </a:rPr>
              <a:t>στις 27-3-1992</a:t>
            </a:r>
          </a:p>
          <a:p>
            <a:pPr marL="0" lvl="1" algn="just">
              <a:buClr>
                <a:srgbClr val="3399FF"/>
              </a:buClr>
              <a:defRPr/>
            </a:pPr>
            <a:endParaRPr lang="el-GR" sz="2000" dirty="0" smtClean="0">
              <a:solidFill>
                <a:srgbClr val="000000"/>
              </a:solidFill>
              <a:latin typeface="Myriad Pro" pitchFamily="34" charset="0"/>
              <a:cs typeface="Tahoma" pitchFamily="34" charset="0"/>
            </a:endParaRPr>
          </a:p>
          <a:p>
            <a:pPr marL="0" lvl="1" algn="just">
              <a:buClr>
                <a:srgbClr val="3399FF"/>
              </a:buClr>
              <a:defRPr/>
            </a:pPr>
            <a:r>
              <a:rPr lang="el-GR" sz="2000" dirty="0" smtClean="0">
                <a:solidFill>
                  <a:srgbClr val="000000"/>
                </a:solidFill>
                <a:latin typeface="Myriad Pro" pitchFamily="34" charset="0"/>
                <a:cs typeface="Tahoma" pitchFamily="34" charset="0"/>
              </a:rPr>
              <a:t>Σκοποί του είναι:</a:t>
            </a:r>
          </a:p>
          <a:p>
            <a:pPr marL="0" lvl="1" algn="just">
              <a:buClr>
                <a:srgbClr val="3399FF"/>
              </a:buClr>
              <a:defRPr/>
            </a:pPr>
            <a:r>
              <a:rPr lang="el-GR" sz="2000" dirty="0" smtClean="0">
                <a:solidFill>
                  <a:srgbClr val="000000"/>
                </a:solidFill>
                <a:latin typeface="Myriad Pro" pitchFamily="34" charset="0"/>
                <a:cs typeface="Tahoma" pitchFamily="34" charset="0"/>
              </a:rPr>
              <a:t>Α) Η υποστήριξη των φοιτητών και αποφοίτων όλων των προγραμμάτων σπουδών στην ομαλή ένταξη τους στην αγορά εργασίας</a:t>
            </a:r>
          </a:p>
          <a:p>
            <a:pPr marL="0" lvl="1" algn="just">
              <a:buClr>
                <a:srgbClr val="3399FF"/>
              </a:buClr>
              <a:buFont typeface="Wingdings" pitchFamily="2" charset="2"/>
              <a:buChar char="q"/>
              <a:defRPr/>
            </a:pPr>
            <a:endParaRPr lang="el-GR" sz="2000" dirty="0" smtClean="0">
              <a:solidFill>
                <a:srgbClr val="000000"/>
              </a:solidFill>
              <a:latin typeface="Myriad Pro" pitchFamily="34" charset="0"/>
              <a:cs typeface="Tahoma" pitchFamily="34" charset="0"/>
            </a:endParaRPr>
          </a:p>
          <a:p>
            <a:pPr marL="0" lvl="1" algn="just">
              <a:buClr>
                <a:srgbClr val="3399FF"/>
              </a:buClr>
              <a:defRPr/>
            </a:pPr>
            <a:r>
              <a:rPr lang="el-GR" sz="2000" dirty="0" smtClean="0">
                <a:solidFill>
                  <a:srgbClr val="000000"/>
                </a:solidFill>
                <a:latin typeface="Myriad Pro" pitchFamily="34" charset="0"/>
                <a:cs typeface="Tahoma" pitchFamily="34" charset="0"/>
              </a:rPr>
              <a:t>Β) Η παροχή συμβουλευτικών υπηρεσιών με στόχο τη λήψη αποφάσεων που αφορούν το εργασιακό και εκπαιδευτικό τους μέλλον και την αποτελεσματικότερη στρατηγική αναζήτηση εργασίας</a:t>
            </a:r>
          </a:p>
          <a:p>
            <a:pPr marL="0" lvl="1" algn="just">
              <a:buClr>
                <a:srgbClr val="3399FF"/>
              </a:buClr>
              <a:defRPr/>
            </a:pPr>
            <a:endParaRPr lang="el-GR" sz="2000" dirty="0" smtClean="0">
              <a:solidFill>
                <a:srgbClr val="000000"/>
              </a:solidFill>
              <a:latin typeface="Myriad Pro" pitchFamily="34" charset="0"/>
              <a:cs typeface="Tahoma" pitchFamily="34" charset="0"/>
            </a:endParaRPr>
          </a:p>
          <a:p>
            <a:pPr marL="0" lvl="1" algn="just">
              <a:buClr>
                <a:srgbClr val="3399FF"/>
              </a:buClr>
              <a:defRPr/>
            </a:pPr>
            <a:r>
              <a:rPr lang="el-GR" sz="2000" dirty="0" smtClean="0">
                <a:solidFill>
                  <a:srgbClr val="000000"/>
                </a:solidFill>
                <a:latin typeface="Myriad Pro" pitchFamily="34" charset="0"/>
                <a:cs typeface="Tahoma" pitchFamily="34" charset="0"/>
              </a:rPr>
              <a:t>Γ) Η ενημέρωση των φοιτητών σχετικά με ζητήματα εκπαίδευσης και σπουδών μεταπτυχιακού επιπέδου στην Ελλάδα και στο Εξωτερικό</a:t>
            </a:r>
          </a:p>
        </p:txBody>
      </p:sp>
    </p:spTree>
    <p:extLst>
      <p:ext uri="{BB962C8B-B14F-4D97-AF65-F5344CB8AC3E}">
        <p14:creationId xmlns="" xmlns:p14="http://schemas.microsoft.com/office/powerpoint/2010/main" val="3494055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solidFill>
                  <a:schemeClr val="tx1"/>
                </a:solidFill>
                <a:latin typeface="Myriad Pro" pitchFamily="34" charset="0"/>
              </a:rPr>
              <a:t>ΣΧΟΛΗ </a:t>
            </a:r>
            <a:br>
              <a:rPr lang="el-GR" dirty="0" smtClean="0">
                <a:solidFill>
                  <a:schemeClr val="tx1"/>
                </a:solidFill>
                <a:latin typeface="Myriad Pro" pitchFamily="34" charset="0"/>
              </a:rPr>
            </a:br>
            <a:r>
              <a:rPr lang="el-GR" dirty="0" smtClean="0">
                <a:solidFill>
                  <a:schemeClr val="tx1"/>
                </a:solidFill>
                <a:latin typeface="Myriad Pro" pitchFamily="34" charset="0"/>
              </a:rPr>
              <a:t>ΟΙΚΟΝΟΜΙΚΩΝ ΕΠΙΣΤΗΜΩΝ</a:t>
            </a:r>
            <a:endParaRPr lang="en-US" dirty="0">
              <a:solidFill>
                <a:schemeClr val="tx1"/>
              </a:solidFill>
              <a:latin typeface="Myriad Pro" pitchFamily="34" charset="0"/>
            </a:endParaRPr>
          </a:p>
        </p:txBody>
      </p:sp>
      <p:sp>
        <p:nvSpPr>
          <p:cNvPr id="3" name="Content Placeholder 2"/>
          <p:cNvSpPr>
            <a:spLocks noGrp="1"/>
          </p:cNvSpPr>
          <p:nvPr>
            <p:ph idx="1"/>
          </p:nvPr>
        </p:nvSpPr>
        <p:spPr>
          <a:xfrm>
            <a:off x="214282" y="1628800"/>
            <a:ext cx="8501122" cy="4752528"/>
          </a:xfrm>
        </p:spPr>
        <p:txBody>
          <a:bodyPr/>
          <a:lstStyle/>
          <a:p>
            <a:pPr marL="0" lvl="1" algn="just">
              <a:buClr>
                <a:srgbClr val="3399FF"/>
              </a:buClr>
              <a:buNone/>
              <a:defRPr/>
            </a:pPr>
            <a:r>
              <a:rPr lang="el-GR" sz="2000" b="1" dirty="0" smtClean="0">
                <a:latin typeface="Myriad Pro" pitchFamily="34" charset="0"/>
                <a:cs typeface="Tahoma" pitchFamily="34" charset="0"/>
              </a:rPr>
              <a:t>1)   Διεθνείς και Ευρωπαϊκές Οικονομικές Σπουδές (ΔΕΟΣ)</a:t>
            </a:r>
            <a:endParaRPr lang="el-GR" sz="1800" b="1" dirty="0" smtClean="0">
              <a:latin typeface="Myriad Pro" pitchFamily="34" charset="0"/>
              <a:cs typeface="Tahoma" pitchFamily="34" charset="0"/>
            </a:endParaRPr>
          </a:p>
          <a:p>
            <a:pPr>
              <a:buClr>
                <a:srgbClr val="C00000"/>
              </a:buClr>
            </a:pPr>
            <a:r>
              <a:rPr lang="el-GR" sz="2000" dirty="0" smtClean="0">
                <a:latin typeface="Myriad Pro" pitchFamily="34" charset="0"/>
              </a:rPr>
              <a:t>Το Πτυχίο του Τμήματος παρέχεται σε όσους εξεταστούν επιτυχώς </a:t>
            </a:r>
          </a:p>
          <a:p>
            <a:pPr>
              <a:buNone/>
            </a:pPr>
            <a:r>
              <a:rPr lang="el-GR" sz="2000" dirty="0" smtClean="0">
                <a:latin typeface="Myriad Pro" pitchFamily="34" charset="0"/>
              </a:rPr>
              <a:t>      σε </a:t>
            </a:r>
            <a:r>
              <a:rPr lang="el-GR" sz="2000" b="1" dirty="0" smtClean="0">
                <a:latin typeface="Myriad Pro" pitchFamily="34" charset="0"/>
              </a:rPr>
              <a:t>40</a:t>
            </a:r>
            <a:r>
              <a:rPr lang="el-GR" sz="2000" dirty="0" smtClean="0">
                <a:latin typeface="Myriad Pro" pitchFamily="34" charset="0"/>
              </a:rPr>
              <a:t> μαθήματα συνολικά. </a:t>
            </a:r>
            <a:endParaRPr lang="el-GR" sz="2000" b="1" dirty="0" smtClean="0">
              <a:latin typeface="Myriad Pro" pitchFamily="34" charset="0"/>
              <a:cs typeface="Tahoma" pitchFamily="34" charset="0"/>
            </a:endParaRPr>
          </a:p>
          <a:p>
            <a:pPr>
              <a:buClr>
                <a:srgbClr val="C00000"/>
              </a:buClr>
            </a:pPr>
            <a:r>
              <a:rPr lang="el-GR" sz="2000" b="1" dirty="0" smtClean="0">
                <a:latin typeface="Myriad Pro" pitchFamily="34" charset="0"/>
                <a:cs typeface="Tahoma" pitchFamily="34" charset="0"/>
              </a:rPr>
              <a:t>Πεδία ακαδημαϊκού ενδιαφέροντος</a:t>
            </a:r>
            <a:r>
              <a:rPr lang="en-US" sz="2000" b="1" dirty="0" smtClean="0">
                <a:latin typeface="Myriad Pro" pitchFamily="34" charset="0"/>
                <a:cs typeface="Tahoma" pitchFamily="34" charset="0"/>
              </a:rPr>
              <a:t>: </a:t>
            </a:r>
            <a:r>
              <a:rPr lang="el-GR" sz="2000" b="1" dirty="0" smtClean="0">
                <a:latin typeface="Myriad Pro" pitchFamily="34" charset="0"/>
                <a:cs typeface="Tahoma" pitchFamily="34" charset="0"/>
              </a:rPr>
              <a:t> </a:t>
            </a:r>
            <a:r>
              <a:rPr lang="el-GR" sz="2000" dirty="0" smtClean="0">
                <a:latin typeface="Myriad Pro" pitchFamily="34" charset="0"/>
                <a:cs typeface="Tahoma" pitchFamily="34" charset="0"/>
              </a:rPr>
              <a:t> περιοχές</a:t>
            </a:r>
            <a:r>
              <a:rPr lang="el-GR" sz="2000" dirty="0" smtClean="0">
                <a:latin typeface="Myriad Pro" pitchFamily="34" charset="0"/>
              </a:rPr>
              <a:t> της Οικονομικής Επιστήμης που σχετίζονται με: α)  την αγορά και τις επιχειρήσεις </a:t>
            </a:r>
          </a:p>
          <a:p>
            <a:pPr algn="just">
              <a:buNone/>
            </a:pPr>
            <a:r>
              <a:rPr lang="el-GR" sz="2000" dirty="0" smtClean="0">
                <a:latin typeface="Myriad Pro" pitchFamily="34" charset="0"/>
              </a:rPr>
              <a:t>     (Χρηματοδοτική, Λογιστική, Βιομηχανική Οργάνωση, Τραπεζική), β) την οικονομική συμπεριφορά και τις αποφάσεις ατόμων και Κυβερνήσεων (Μικροοικονομική, Μακροοικονομική, Δημόσια Οικονομική, Θεωρία Παιγνίων), γ) τις σχέσεις μεταξύ κρατών (Διεθνής Οικονομική, Διεθνής Πολιτική Οικονομία, Διεθνείς Οργανισμοί, Ευρωπαϊκή Ολοκλήρωση, Διεθνές και Ευρωπαϊκό Δίκαιο), δ) τις ποσοτικές μεθόδους (Οικονομετρία, Στατιστική) και ε) τις κοινωνικές και πολιτικές πλευρές της οικονομικής πραγματικότητας (Ανισότητες, Ανεργία, Προστασία του Περιβάλλοντος, Θεσμοί, Δημοκρατία</a:t>
            </a:r>
            <a:r>
              <a:rPr lang="el-GR" sz="1800" dirty="0" smtClean="0">
                <a:latin typeface="Myriad Pro" pitchFamily="34" charset="0"/>
              </a:rPr>
              <a:t>.</a:t>
            </a:r>
            <a:endParaRPr lang="el-GR" sz="1800" dirty="0" smtClean="0">
              <a:solidFill>
                <a:schemeClr val="tx1">
                  <a:lumMod val="50000"/>
                  <a:lumOff val="50000"/>
                </a:schemeClr>
              </a:solidFill>
              <a:latin typeface="Myriad Pro" pitchFamily="34" charset="0"/>
              <a:cs typeface="Tahoma" pitchFamily="34" charset="0"/>
            </a:endParaRPr>
          </a:p>
          <a:p>
            <a:pPr marL="0" lvl="0" indent="0">
              <a:buNone/>
            </a:pPr>
            <a:endParaRPr lang="el-GR" sz="2000" dirty="0"/>
          </a:p>
        </p:txBody>
      </p:sp>
      <p:sp>
        <p:nvSpPr>
          <p:cNvPr id="4" name="Slide Number Placeholder 3"/>
          <p:cNvSpPr>
            <a:spLocks noGrp="1"/>
          </p:cNvSpPr>
          <p:nvPr>
            <p:ph type="sldNum" sz="quarter" idx="12"/>
          </p:nvPr>
        </p:nvSpPr>
        <p:spPr/>
        <p:txBody>
          <a:bodyPr/>
          <a:lstStyle/>
          <a:p>
            <a:pPr>
              <a:defRPr/>
            </a:pPr>
            <a:fld id="{E2505CC8-CBD6-42AC-87E1-F4A36674987E}" type="slidenum">
              <a:rPr lang="el-GR" altLang="el-GR" smtClean="0"/>
              <a:pPr>
                <a:defRPr/>
              </a:pPr>
              <a:t>4</a:t>
            </a:fld>
            <a:endParaRPr lang="el-GR" altLang="el-GR"/>
          </a:p>
        </p:txBody>
      </p:sp>
    </p:spTree>
    <p:extLst>
      <p:ext uri="{BB962C8B-B14F-4D97-AF65-F5344CB8AC3E}">
        <p14:creationId xmlns="" xmlns:p14="http://schemas.microsoft.com/office/powerpoint/2010/main" val="1576553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solidFill>
                  <a:schemeClr val="tx2"/>
                </a:solidFill>
                <a:latin typeface="Myriad Pro" pitchFamily="34" charset="0"/>
              </a:rPr>
              <a:t>ΣΧΟΛΗ</a:t>
            </a:r>
            <a:br>
              <a:rPr lang="el-GR" dirty="0" smtClean="0">
                <a:solidFill>
                  <a:schemeClr val="tx2"/>
                </a:solidFill>
                <a:latin typeface="Myriad Pro" pitchFamily="34" charset="0"/>
              </a:rPr>
            </a:br>
            <a:r>
              <a:rPr lang="el-GR" dirty="0" smtClean="0">
                <a:solidFill>
                  <a:schemeClr val="tx2"/>
                </a:solidFill>
                <a:latin typeface="Myriad Pro" pitchFamily="34" charset="0"/>
              </a:rPr>
              <a:t>ΟΙΚΟΝΟΜΙΚΩΝ ΕΠΙΣΤΗΜΩΝ</a:t>
            </a:r>
            <a:endParaRPr lang="el-GR" dirty="0">
              <a:solidFill>
                <a:schemeClr val="tx2"/>
              </a:solidFill>
              <a:latin typeface="Myriad Pro" pitchFamily="34" charset="0"/>
            </a:endParaRPr>
          </a:p>
        </p:txBody>
      </p:sp>
      <p:sp>
        <p:nvSpPr>
          <p:cNvPr id="3" name="Θέση περιεχομένου 2"/>
          <p:cNvSpPr>
            <a:spLocks noGrp="1"/>
          </p:cNvSpPr>
          <p:nvPr>
            <p:ph idx="1"/>
          </p:nvPr>
        </p:nvSpPr>
        <p:spPr>
          <a:xfrm>
            <a:off x="285720" y="1571612"/>
            <a:ext cx="8472518" cy="4114800"/>
          </a:xfrm>
        </p:spPr>
        <p:txBody>
          <a:bodyPr/>
          <a:lstStyle/>
          <a:p>
            <a:pPr marL="171450" lvl="1" indent="-457200" algn="ctr">
              <a:buClr>
                <a:srgbClr val="3399FF"/>
              </a:buClr>
              <a:buNone/>
              <a:defRPr/>
            </a:pPr>
            <a:r>
              <a:rPr lang="el-GR" sz="2400" b="1" dirty="0" smtClean="0">
                <a:latin typeface="Myriad Pro" pitchFamily="34" charset="0"/>
                <a:cs typeface="Tahoma" pitchFamily="34" charset="0"/>
              </a:rPr>
              <a:t>   </a:t>
            </a:r>
            <a:r>
              <a:rPr lang="el-GR" sz="2000" b="1" dirty="0" smtClean="0">
                <a:latin typeface="Myriad Pro" pitchFamily="34" charset="0"/>
                <a:cs typeface="Tahoma" pitchFamily="34" charset="0"/>
              </a:rPr>
              <a:t>Διεθνείς και Ευρωπαϊκές Οικονομικές Σπουδές (ΔΕΟΣ)</a:t>
            </a:r>
          </a:p>
          <a:p>
            <a:pPr marL="0" lvl="1" algn="ctr">
              <a:buClr>
                <a:srgbClr val="3399FF"/>
              </a:buClr>
              <a:buNone/>
              <a:defRPr/>
            </a:pPr>
            <a:r>
              <a:rPr lang="el-GR" sz="2000" b="1" u="sng" dirty="0" smtClean="0">
                <a:latin typeface="Myriad Pro" pitchFamily="34" charset="0"/>
                <a:cs typeface="Tahoma" pitchFamily="34" charset="0"/>
              </a:rPr>
              <a:t>Προοπτικές απασχόλησης</a:t>
            </a:r>
          </a:p>
          <a:p>
            <a:pPr marL="0" lvl="1" algn="ctr">
              <a:buClr>
                <a:srgbClr val="3399FF"/>
              </a:buClr>
              <a:buNone/>
              <a:defRPr/>
            </a:pPr>
            <a:endParaRPr lang="el-GR" sz="2400" b="1" dirty="0" smtClean="0">
              <a:latin typeface="Myriad Pro" pitchFamily="34" charset="0"/>
              <a:cs typeface="Tahoma" pitchFamily="34" charset="0"/>
            </a:endParaRPr>
          </a:p>
          <a:p>
            <a:pPr marL="0" lvl="1" algn="just">
              <a:buClr>
                <a:srgbClr val="C00000"/>
              </a:buClr>
              <a:buFont typeface="Arial" pitchFamily="34" charset="0"/>
              <a:buChar char="•"/>
              <a:defRPr/>
            </a:pPr>
            <a:r>
              <a:rPr lang="el-GR" sz="2000" dirty="0" smtClean="0">
                <a:latin typeface="Myriad Pro" pitchFamily="34" charset="0"/>
              </a:rPr>
              <a:t>Οι απόφοιτοί του έχουν ένα συγκριτικό πλεονέκτημα έναντι άλλων οικονομολόγων, γιατί μπορούν να καταλάβουν θέσεις οι οποίες έχουν ως αντικείμενο τις διεθνείς και ευρωπαϊκές σχέσεις της Ελλάδας με χώρες του εξωτερικού.</a:t>
            </a:r>
            <a:endParaRPr lang="en-US" sz="2000" dirty="0" smtClean="0">
              <a:latin typeface="Myriad Pro" pitchFamily="34" charset="0"/>
            </a:endParaRPr>
          </a:p>
          <a:p>
            <a:pPr marL="0" lvl="1" algn="just">
              <a:buClr>
                <a:srgbClr val="C00000"/>
              </a:buClr>
              <a:buNone/>
              <a:defRPr/>
            </a:pPr>
            <a:endParaRPr lang="el-GR" sz="2000" dirty="0" smtClean="0">
              <a:latin typeface="Myriad Pro" pitchFamily="34" charset="0"/>
            </a:endParaRPr>
          </a:p>
          <a:p>
            <a:pPr marL="0" lvl="1" algn="just">
              <a:buClr>
                <a:srgbClr val="C00000"/>
              </a:buClr>
              <a:buFont typeface="Arial" pitchFamily="34" charset="0"/>
              <a:buChar char="•"/>
              <a:defRPr/>
            </a:pPr>
            <a:r>
              <a:rPr lang="el-GR" sz="2000" dirty="0" smtClean="0">
                <a:latin typeface="Myriad Pro" pitchFamily="34" charset="0"/>
              </a:rPr>
              <a:t>Επιπλέον, μπορούν να απασχοληθούν σε ερευνητικά κέντρα με αντικείμενο τις διεθνείς και ευρωπαϊκές οικονομικές πολιτικές, στην Ευρωπαϊκή Επιτροπή και σε Διεθνείς Οργανισμούς. Οι προοπτικές σταδιοδρομίας ενισχύονται σημαντικά, όταν συνοδεύονται από εξειδικευμένες μεταπτυχιακές σπουδές</a:t>
            </a:r>
            <a:endParaRPr lang="el-GR" sz="2000" dirty="0">
              <a:latin typeface="Myriad Pro" pitchFamily="34" charset="0"/>
              <a:cs typeface="Tahoma" pitchFamily="34" charset="0"/>
            </a:endParaRPr>
          </a:p>
        </p:txBody>
      </p:sp>
      <p:sp>
        <p:nvSpPr>
          <p:cNvPr id="4" name="Θέση αριθμού διαφάνειας 3"/>
          <p:cNvSpPr>
            <a:spLocks noGrp="1"/>
          </p:cNvSpPr>
          <p:nvPr>
            <p:ph type="sldNum" sz="quarter" idx="12"/>
          </p:nvPr>
        </p:nvSpPr>
        <p:spPr/>
        <p:txBody>
          <a:bodyPr/>
          <a:lstStyle/>
          <a:p>
            <a:pPr>
              <a:defRPr/>
            </a:pPr>
            <a:fld id="{E2505CC8-CBD6-42AC-87E1-F4A36674987E}" type="slidenum">
              <a:rPr lang="el-GR" altLang="el-GR" smtClean="0"/>
              <a:pPr>
                <a:defRPr/>
              </a:pPr>
              <a:t>5</a:t>
            </a:fld>
            <a:endParaRPr lang="el-GR" altLang="el-GR"/>
          </a:p>
        </p:txBody>
      </p:sp>
    </p:spTree>
    <p:extLst>
      <p:ext uri="{BB962C8B-B14F-4D97-AF65-F5344CB8AC3E}">
        <p14:creationId xmlns="" xmlns:p14="http://schemas.microsoft.com/office/powerpoint/2010/main" val="37728030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solidFill>
                  <a:schemeClr val="tx2"/>
                </a:solidFill>
                <a:latin typeface="Myriad Pro" pitchFamily="34" charset="0"/>
              </a:rPr>
              <a:t>ΣΧΟΛΗ</a:t>
            </a:r>
            <a:r>
              <a:rPr lang="el-GR" dirty="0" smtClean="0"/>
              <a:t> </a:t>
            </a:r>
            <a:br>
              <a:rPr lang="el-GR" dirty="0" smtClean="0"/>
            </a:br>
            <a:r>
              <a:rPr lang="el-GR" dirty="0" smtClean="0">
                <a:solidFill>
                  <a:schemeClr val="tx2"/>
                </a:solidFill>
                <a:latin typeface="Myriad Pro" pitchFamily="34" charset="0"/>
              </a:rPr>
              <a:t>ΟΙΚΟΝΟΜΙΚΩΝ</a:t>
            </a:r>
            <a:r>
              <a:rPr lang="el-GR" dirty="0" smtClean="0"/>
              <a:t> </a:t>
            </a:r>
            <a:r>
              <a:rPr lang="el-GR" dirty="0" smtClean="0">
                <a:solidFill>
                  <a:schemeClr val="tx2"/>
                </a:solidFill>
                <a:latin typeface="Myriad Pro" pitchFamily="34" charset="0"/>
              </a:rPr>
              <a:t>ΕΠΙΣΤΗΜΩΝ</a:t>
            </a:r>
            <a:endParaRPr lang="el-GR" dirty="0">
              <a:solidFill>
                <a:schemeClr val="tx2"/>
              </a:solidFill>
              <a:latin typeface="Myriad Pro" pitchFamily="34" charset="0"/>
            </a:endParaRPr>
          </a:p>
        </p:txBody>
      </p:sp>
      <p:sp>
        <p:nvSpPr>
          <p:cNvPr id="4" name="Θέση αριθμού διαφάνειας 3"/>
          <p:cNvSpPr>
            <a:spLocks noGrp="1"/>
          </p:cNvSpPr>
          <p:nvPr>
            <p:ph type="sldNum" sz="quarter" idx="12"/>
          </p:nvPr>
        </p:nvSpPr>
        <p:spPr/>
        <p:txBody>
          <a:bodyPr/>
          <a:lstStyle/>
          <a:p>
            <a:pPr>
              <a:defRPr/>
            </a:pPr>
            <a:fld id="{E2505CC8-CBD6-42AC-87E1-F4A36674987E}" type="slidenum">
              <a:rPr lang="el-GR" altLang="el-GR" smtClean="0"/>
              <a:pPr>
                <a:defRPr/>
              </a:pPr>
              <a:t>6</a:t>
            </a:fld>
            <a:endParaRPr lang="el-GR" altLang="el-GR"/>
          </a:p>
        </p:txBody>
      </p:sp>
      <p:sp>
        <p:nvSpPr>
          <p:cNvPr id="5" name="Content Placeholder 4"/>
          <p:cNvSpPr>
            <a:spLocks noGrp="1"/>
          </p:cNvSpPr>
          <p:nvPr>
            <p:ph idx="1"/>
          </p:nvPr>
        </p:nvSpPr>
        <p:spPr>
          <a:xfrm>
            <a:off x="214282" y="1643050"/>
            <a:ext cx="8572560" cy="4376750"/>
          </a:xfrm>
        </p:spPr>
        <p:txBody>
          <a:bodyPr/>
          <a:lstStyle/>
          <a:p>
            <a:pPr>
              <a:buNone/>
            </a:pPr>
            <a:r>
              <a:rPr lang="el-GR" sz="2000" b="1" dirty="0" smtClean="0"/>
              <a:t>2) </a:t>
            </a:r>
            <a:r>
              <a:rPr lang="el-GR" sz="2000" b="1" dirty="0" smtClean="0">
                <a:latin typeface="Myriad Pro" pitchFamily="34" charset="0"/>
                <a:cs typeface="Tahoma" pitchFamily="34" charset="0"/>
              </a:rPr>
              <a:t>Οικονομική</a:t>
            </a:r>
            <a:r>
              <a:rPr lang="el-GR" sz="2000" b="1" dirty="0" smtClean="0"/>
              <a:t> </a:t>
            </a:r>
            <a:r>
              <a:rPr lang="el-GR" sz="2000" b="1" dirty="0" smtClean="0">
                <a:latin typeface="Myriad Pro" pitchFamily="34" charset="0"/>
                <a:cs typeface="Tahoma" pitchFamily="34" charset="0"/>
              </a:rPr>
              <a:t>Επιστήμη</a:t>
            </a:r>
          </a:p>
          <a:p>
            <a:pPr>
              <a:buClr>
                <a:srgbClr val="C00000"/>
              </a:buClr>
              <a:buFont typeface="Arial" pitchFamily="34" charset="0"/>
              <a:buChar char="•"/>
            </a:pPr>
            <a:r>
              <a:rPr lang="el-GR" sz="2000" dirty="0" smtClean="0">
                <a:latin typeface="Myriad Pro" pitchFamily="34" charset="0"/>
              </a:rPr>
              <a:t>Το Πτυχίο του Τμήματος παρέχεται σε όσους εξεταστούν επιτυχώς </a:t>
            </a:r>
          </a:p>
          <a:p>
            <a:pPr>
              <a:buNone/>
            </a:pPr>
            <a:r>
              <a:rPr lang="el-GR" sz="2000" dirty="0" smtClean="0">
                <a:latin typeface="Myriad Pro" pitchFamily="34" charset="0"/>
              </a:rPr>
              <a:t>      σε </a:t>
            </a:r>
            <a:r>
              <a:rPr lang="el-GR" sz="2000" b="1" dirty="0" smtClean="0">
                <a:latin typeface="Myriad Pro" pitchFamily="34" charset="0"/>
              </a:rPr>
              <a:t>40</a:t>
            </a:r>
            <a:r>
              <a:rPr lang="el-GR" sz="2000" dirty="0" smtClean="0">
                <a:latin typeface="Myriad Pro" pitchFamily="34" charset="0"/>
              </a:rPr>
              <a:t> μαθήματα συνολικά. </a:t>
            </a:r>
            <a:endParaRPr lang="el-GR" sz="2000" b="1" dirty="0" smtClean="0">
              <a:latin typeface="Myriad Pro" pitchFamily="34" charset="0"/>
              <a:cs typeface="Tahoma" pitchFamily="34" charset="0"/>
            </a:endParaRPr>
          </a:p>
          <a:p>
            <a:pPr algn="just">
              <a:buClr>
                <a:srgbClr val="C00000"/>
              </a:buClr>
              <a:buFont typeface="Arial" pitchFamily="34" charset="0"/>
              <a:buChar char="•"/>
            </a:pPr>
            <a:r>
              <a:rPr lang="el-GR" sz="2000" b="1" dirty="0" smtClean="0">
                <a:latin typeface="Myriad Pro" pitchFamily="34" charset="0"/>
                <a:cs typeface="Tahoma" pitchFamily="34" charset="0"/>
              </a:rPr>
              <a:t>Πεδία ακαδημαϊκού ενδιαφέροντος</a:t>
            </a:r>
            <a:endParaRPr lang="el-GR" sz="2000" dirty="0" smtClean="0">
              <a:latin typeface="Myriad Pro" pitchFamily="34" charset="0"/>
            </a:endParaRPr>
          </a:p>
          <a:p>
            <a:pPr algn="just">
              <a:buNone/>
            </a:pPr>
            <a:r>
              <a:rPr lang="el-GR" sz="2000" dirty="0" smtClean="0">
                <a:latin typeface="Myriad Pro" pitchFamily="34" charset="0"/>
              </a:rPr>
              <a:t>     Το αντικείμενο του Τμήματος εκτείνεται σε όλο το φάσμα της οικονομικής επιστήμης και των εφαρμογών της όπως η μικροοικονομική και μακροοικονομική ανάλυση, η οικονομική των επιχειρήσεων, η χρηματοοικονομική, η δημόσια, νομισματική, διεθνής και αγροτική οικονομική, η βιομηχανική οργάνωση και στρατηγική επιχειρήσεων, η οικονομική του περιβάλλοντος και των φυσικών πόρων, η οικονομική και η οικονομική ιστορία καθώς και στα σχετικά ποσοτικά εργαλεία των μαθηματικών, στατιστικής και οικονομετρίας. </a:t>
            </a:r>
          </a:p>
          <a:p>
            <a:pPr>
              <a:buNone/>
            </a:pPr>
            <a:endParaRPr lang="el-GR" sz="2000" b="1" dirty="0" smtClean="0">
              <a:latin typeface="Myriad Pro" pitchFamily="34" charset="0"/>
              <a:cs typeface="Tahoma" pitchFamily="34" charset="0"/>
            </a:endParaRPr>
          </a:p>
        </p:txBody>
      </p:sp>
    </p:spTree>
    <p:extLst>
      <p:ext uri="{BB962C8B-B14F-4D97-AF65-F5344CB8AC3E}">
        <p14:creationId xmlns="" xmlns:p14="http://schemas.microsoft.com/office/powerpoint/2010/main" val="1561009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solidFill>
                  <a:schemeClr val="tx2"/>
                </a:solidFill>
                <a:latin typeface="Myriad Pro" pitchFamily="34" charset="0"/>
              </a:rPr>
              <a:t>ΣΧΟΛΗ</a:t>
            </a:r>
            <a:br>
              <a:rPr lang="el-GR" dirty="0" smtClean="0">
                <a:solidFill>
                  <a:schemeClr val="tx2"/>
                </a:solidFill>
                <a:latin typeface="Myriad Pro" pitchFamily="34" charset="0"/>
              </a:rPr>
            </a:br>
            <a:r>
              <a:rPr lang="el-GR" dirty="0" smtClean="0">
                <a:solidFill>
                  <a:schemeClr val="tx2"/>
                </a:solidFill>
                <a:latin typeface="Myriad Pro" pitchFamily="34" charset="0"/>
              </a:rPr>
              <a:t>ΟΙΚΟΝΟΜΙΚΩΝ ΕΠΙΣΤΗΜΩΝ</a:t>
            </a:r>
            <a:endParaRPr lang="el-GR" dirty="0"/>
          </a:p>
        </p:txBody>
      </p:sp>
      <p:sp>
        <p:nvSpPr>
          <p:cNvPr id="3" name="Θέση περιεχομένου 2"/>
          <p:cNvSpPr>
            <a:spLocks noGrp="1"/>
          </p:cNvSpPr>
          <p:nvPr>
            <p:ph idx="1"/>
          </p:nvPr>
        </p:nvSpPr>
        <p:spPr>
          <a:xfrm>
            <a:off x="214282" y="1628800"/>
            <a:ext cx="8643998" cy="4114800"/>
          </a:xfrm>
        </p:spPr>
        <p:txBody>
          <a:bodyPr/>
          <a:lstStyle/>
          <a:p>
            <a:pPr marL="0" lvl="1" algn="ctr">
              <a:buClr>
                <a:srgbClr val="3399FF"/>
              </a:buClr>
              <a:buNone/>
              <a:defRPr/>
            </a:pPr>
            <a:r>
              <a:rPr lang="el-GR" sz="2000" b="1" dirty="0" smtClean="0">
                <a:latin typeface="Myriad Pro" pitchFamily="34" charset="0"/>
                <a:cs typeface="Tahoma" pitchFamily="34" charset="0"/>
              </a:rPr>
              <a:t> Οικονομική</a:t>
            </a:r>
            <a:r>
              <a:rPr lang="el-GR" sz="2000" b="1" dirty="0" smtClean="0"/>
              <a:t> </a:t>
            </a:r>
            <a:r>
              <a:rPr lang="el-GR" sz="2000" b="1" dirty="0" smtClean="0">
                <a:latin typeface="Myriad Pro" pitchFamily="34" charset="0"/>
                <a:cs typeface="Tahoma" pitchFamily="34" charset="0"/>
              </a:rPr>
              <a:t>Επιστήμη</a:t>
            </a:r>
          </a:p>
          <a:p>
            <a:pPr marL="0" lvl="1" algn="ctr">
              <a:buClr>
                <a:srgbClr val="3399FF"/>
              </a:buClr>
              <a:buNone/>
              <a:defRPr/>
            </a:pPr>
            <a:r>
              <a:rPr lang="el-GR" sz="2000" b="1" u="sng" dirty="0" smtClean="0">
                <a:latin typeface="Myriad Pro" pitchFamily="34" charset="0"/>
                <a:cs typeface="Tahoma" pitchFamily="34" charset="0"/>
              </a:rPr>
              <a:t>Προοπτικές Απασχόλησης</a:t>
            </a:r>
          </a:p>
          <a:p>
            <a:pPr marL="0" lvl="1" algn="just">
              <a:buClr>
                <a:srgbClr val="C00000"/>
              </a:buClr>
              <a:buFont typeface="Arial" pitchFamily="34" charset="0"/>
              <a:buChar char="•"/>
              <a:defRPr/>
            </a:pPr>
            <a:r>
              <a:rPr lang="el-GR" sz="2000" dirty="0" smtClean="0">
                <a:latin typeface="Myriad Pro" pitchFamily="34" charset="0"/>
              </a:rPr>
              <a:t>Το πρόγραμμα σπουδών που προσφέρει το Τμήμα περιλαμβάνει ικανό αριθμό «μαθημάτων βάσης», που είναι απαραίτητα για τον ευρύτερο χώρο της αγοράς και των επιχειρήσεων (όπως ενδεικτικά στην Τραπεζική, στη Χρηματοοικονομική, στη Διοίκηση Επιχειρήσεων ή στον ευρύτερο Δημόσιο Τομέα). Η ευελιξία και η δυνατότητα εξειδίκευσης χαρακτηρίζουν το πρόγραμμα και το αποτέλεσμα αυτού αποτυπώνεται από τους αριθμούς των αποφοίτων που στελεχώνουν συστηματικά τις υψηλότερες θέσεις στο Δημόσιο και Ιδιωτικό Τομέα (Χρηματοπιστωτικά Ιδρύματα και Ιδιωτικές Επιχειρήσεις) της χώρας μας.</a:t>
            </a:r>
          </a:p>
          <a:p>
            <a:pPr marL="0" lvl="1" algn="just">
              <a:buClr>
                <a:srgbClr val="C00000"/>
              </a:buClr>
              <a:buFont typeface="Arial" pitchFamily="34" charset="0"/>
              <a:buChar char="•"/>
              <a:defRPr/>
            </a:pPr>
            <a:r>
              <a:rPr lang="el-GR" sz="2000" dirty="0" smtClean="0"/>
              <a:t>  </a:t>
            </a:r>
            <a:r>
              <a:rPr lang="el-GR" sz="2000" dirty="0" smtClean="0">
                <a:latin typeface="Myriad Pro" pitchFamily="34" charset="0"/>
              </a:rPr>
              <a:t>Συνολικά οι απόφοιτοι έχουν πρόσβαση σε </a:t>
            </a:r>
            <a:r>
              <a:rPr lang="el-GR" sz="2000" dirty="0" smtClean="0"/>
              <a:t>ι</a:t>
            </a:r>
            <a:r>
              <a:rPr lang="el-GR" sz="2000" dirty="0" smtClean="0">
                <a:latin typeface="Myriad Pro" pitchFamily="34" charset="0"/>
              </a:rPr>
              <a:t>διωτικό και δημόσιο τομέα και σε διάφορους χώρους όπως της διοίκησης επιχειρήσεων, χρηματοοικονομικής, τραπεζικής και συμβουλευτικών οικονομικών υπηρεσιών. </a:t>
            </a:r>
          </a:p>
          <a:p>
            <a:pPr marL="0" lvl="1" algn="ctr">
              <a:buClr>
                <a:srgbClr val="3399FF"/>
              </a:buClr>
              <a:buNone/>
              <a:defRPr/>
            </a:pPr>
            <a:endParaRPr lang="el-GR" sz="2400" u="sng" dirty="0">
              <a:latin typeface="Myriad Pro" pitchFamily="34" charset="0"/>
            </a:endParaRPr>
          </a:p>
        </p:txBody>
      </p:sp>
      <p:sp>
        <p:nvSpPr>
          <p:cNvPr id="4" name="Θέση αριθμού διαφάνειας 3"/>
          <p:cNvSpPr>
            <a:spLocks noGrp="1"/>
          </p:cNvSpPr>
          <p:nvPr>
            <p:ph type="sldNum" sz="quarter" idx="12"/>
          </p:nvPr>
        </p:nvSpPr>
        <p:spPr/>
        <p:txBody>
          <a:bodyPr/>
          <a:lstStyle/>
          <a:p>
            <a:pPr>
              <a:defRPr/>
            </a:pPr>
            <a:fld id="{E2505CC8-CBD6-42AC-87E1-F4A36674987E}" type="slidenum">
              <a:rPr lang="el-GR" altLang="el-GR" smtClean="0"/>
              <a:pPr>
                <a:defRPr/>
              </a:pPr>
              <a:t>7</a:t>
            </a:fld>
            <a:endParaRPr lang="el-GR" altLang="el-GR"/>
          </a:p>
        </p:txBody>
      </p:sp>
    </p:spTree>
    <p:extLst>
      <p:ext uri="{BB962C8B-B14F-4D97-AF65-F5344CB8AC3E}">
        <p14:creationId xmlns="" xmlns:p14="http://schemas.microsoft.com/office/powerpoint/2010/main" val="2956216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solidFill>
                  <a:schemeClr val="tx2"/>
                </a:solidFill>
                <a:latin typeface="Myriad Pro" pitchFamily="34" charset="0"/>
              </a:rPr>
              <a:t>ΣΧΟΛΗ</a:t>
            </a:r>
            <a:r>
              <a:rPr lang="el-GR" dirty="0" smtClean="0"/>
              <a:t> </a:t>
            </a:r>
            <a:br>
              <a:rPr lang="el-GR" dirty="0" smtClean="0"/>
            </a:br>
            <a:r>
              <a:rPr lang="el-GR" dirty="0" smtClean="0">
                <a:solidFill>
                  <a:schemeClr val="tx2"/>
                </a:solidFill>
                <a:latin typeface="Myriad Pro" pitchFamily="34" charset="0"/>
              </a:rPr>
              <a:t>ΔΙΟΙΚΗΣΗΣ</a:t>
            </a:r>
            <a:r>
              <a:rPr lang="el-GR" dirty="0" smtClean="0"/>
              <a:t> </a:t>
            </a:r>
            <a:r>
              <a:rPr lang="el-GR" i="1" dirty="0" smtClean="0">
                <a:solidFill>
                  <a:schemeClr val="tx2"/>
                </a:solidFill>
                <a:latin typeface="Myriad Pro" pitchFamily="34" charset="0"/>
              </a:rPr>
              <a:t>ΕΠΙΧΕΙΡΗΣΕΩΝ</a:t>
            </a:r>
            <a:endParaRPr lang="el-GR" i="1" dirty="0">
              <a:solidFill>
                <a:schemeClr val="tx2"/>
              </a:solidFill>
              <a:latin typeface="Myriad Pro" pitchFamily="34" charset="0"/>
            </a:endParaRPr>
          </a:p>
        </p:txBody>
      </p:sp>
      <p:sp>
        <p:nvSpPr>
          <p:cNvPr id="3" name="Content Placeholder 2"/>
          <p:cNvSpPr>
            <a:spLocks noGrp="1"/>
          </p:cNvSpPr>
          <p:nvPr>
            <p:ph idx="1"/>
          </p:nvPr>
        </p:nvSpPr>
        <p:spPr>
          <a:xfrm>
            <a:off x="214282" y="1714488"/>
            <a:ext cx="8715436" cy="4114800"/>
          </a:xfrm>
        </p:spPr>
        <p:txBody>
          <a:bodyPr/>
          <a:lstStyle/>
          <a:p>
            <a:pPr marL="0" lvl="1" indent="0">
              <a:buClr>
                <a:schemeClr val="hlink"/>
              </a:buClr>
              <a:buSzPct val="120000"/>
              <a:buNone/>
            </a:pPr>
            <a:r>
              <a:rPr lang="el-GR" sz="2000" b="1" dirty="0" smtClean="0">
                <a:solidFill>
                  <a:srgbClr val="000000"/>
                </a:solidFill>
                <a:cs typeface="Tahoma" pitchFamily="34" charset="0"/>
              </a:rPr>
              <a:t>1) </a:t>
            </a:r>
            <a:r>
              <a:rPr lang="el-GR" sz="2000" b="1" dirty="0" smtClean="0">
                <a:latin typeface="Myriad Pro" pitchFamily="34" charset="0"/>
                <a:cs typeface="Tahoma" pitchFamily="34" charset="0"/>
              </a:rPr>
              <a:t>Διοικητική Επιστήμη και Τεχνολογία (ΔΕΤ)</a:t>
            </a:r>
          </a:p>
          <a:p>
            <a:pPr marL="0" lvl="1" algn="just">
              <a:buClr>
                <a:srgbClr val="C00000"/>
              </a:buClr>
              <a:buFont typeface="Arial" pitchFamily="34" charset="0"/>
              <a:buChar char="•"/>
              <a:defRPr/>
            </a:pPr>
            <a:r>
              <a:rPr lang="el-GR" sz="2000" dirty="0" smtClean="0">
                <a:latin typeface="Myriad Pro" pitchFamily="34" charset="0"/>
              </a:rPr>
              <a:t>Το τμήμα παρέχει στους αποφοίτους του την επιστημονική γνώση και συνάμα, την επιχειρηματική προσέγγιση που απαιτούνται από τη σύγχρονη αγορά εργασίας. Η απόκτηση του πτυχίου απαιτεί την επιτυχή ολοκλήρωση τριάντα επτά (37) μαθημάτων και της υποχρεωτικής πρακτικής άσκησης, η οποία επιτελείται για 3 μήνες σε επιλεγμένους οργανισμούς. </a:t>
            </a:r>
          </a:p>
          <a:p>
            <a:pPr marL="0" lvl="1" algn="just">
              <a:buClr>
                <a:srgbClr val="C00000"/>
              </a:buClr>
              <a:buFont typeface="Arial" pitchFamily="34" charset="0"/>
              <a:buChar char="•"/>
              <a:defRPr/>
            </a:pPr>
            <a:r>
              <a:rPr lang="el-GR" sz="2000" dirty="0" smtClean="0">
                <a:latin typeface="Myriad Pro" pitchFamily="34" charset="0"/>
              </a:rPr>
              <a:t> Το πρόγραμμα σπουδών περιλαμβάνει είκοσι επτά (27) υποχρεωτικά μαθήματα, τα οποία εισάγουν τους φοιτητές στις ουσιώδεις έννοιες της Διοικητικής Επιστήμης και των Πληροφοριακών Τεχνολογιών. Αυτό συνεπάγεται ότι κατά τα πρώτα πέντε (5) εξάμηνα διδάσκονται μόνο υποχρεωτικά μαθήματα (συνολικά 25), ενώ δύο (2) επιπλέον υποχρεωτικά μαθήματα διδάσκονται στο 6ο και 7ο εξάμηνο, αντίστοιχα</a:t>
            </a:r>
            <a:endParaRPr lang="el-GR" sz="2000" dirty="0"/>
          </a:p>
        </p:txBody>
      </p:sp>
      <p:sp>
        <p:nvSpPr>
          <p:cNvPr id="4" name="Slide Number Placeholder 3"/>
          <p:cNvSpPr>
            <a:spLocks noGrp="1"/>
          </p:cNvSpPr>
          <p:nvPr>
            <p:ph type="sldNum" sz="quarter" idx="12"/>
          </p:nvPr>
        </p:nvSpPr>
        <p:spPr/>
        <p:txBody>
          <a:bodyPr/>
          <a:lstStyle/>
          <a:p>
            <a:pPr>
              <a:defRPr/>
            </a:pPr>
            <a:fld id="{E2505CC8-CBD6-42AC-87E1-F4A36674987E}" type="slidenum">
              <a:rPr lang="el-GR" altLang="el-GR" smtClean="0"/>
              <a:pPr>
                <a:defRPr/>
              </a:pPr>
              <a:t>8</a:t>
            </a:fld>
            <a:endParaRPr lang="el-GR" altLang="el-GR"/>
          </a:p>
        </p:txBody>
      </p:sp>
    </p:spTree>
    <p:extLst>
      <p:ext uri="{BB962C8B-B14F-4D97-AF65-F5344CB8AC3E}">
        <p14:creationId xmlns="" xmlns:p14="http://schemas.microsoft.com/office/powerpoint/2010/main" val="39919500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solidFill>
                  <a:schemeClr val="tx2"/>
                </a:solidFill>
                <a:latin typeface="Myriad Pro" pitchFamily="34" charset="0"/>
              </a:rPr>
              <a:t>ΣΧΟΛΗ</a:t>
            </a:r>
            <a:r>
              <a:rPr lang="el-GR" dirty="0" smtClean="0"/>
              <a:t> </a:t>
            </a:r>
            <a:br>
              <a:rPr lang="el-GR" dirty="0" smtClean="0"/>
            </a:br>
            <a:r>
              <a:rPr lang="el-GR" dirty="0" smtClean="0">
                <a:solidFill>
                  <a:schemeClr val="tx2"/>
                </a:solidFill>
                <a:latin typeface="Myriad Pro" pitchFamily="34" charset="0"/>
              </a:rPr>
              <a:t>ΔΙΟΙΚΗΣΗΣ</a:t>
            </a:r>
            <a:r>
              <a:rPr lang="el-GR" dirty="0" smtClean="0"/>
              <a:t> </a:t>
            </a:r>
            <a:r>
              <a:rPr lang="el-GR" dirty="0" smtClean="0">
                <a:solidFill>
                  <a:schemeClr val="tx2"/>
                </a:solidFill>
                <a:latin typeface="Myriad Pro" pitchFamily="34" charset="0"/>
              </a:rPr>
              <a:t>ΕΠΙΧΕΙΡΗΣΕΩΝ</a:t>
            </a:r>
            <a:endParaRPr lang="el-GR" dirty="0"/>
          </a:p>
        </p:txBody>
      </p:sp>
      <p:sp>
        <p:nvSpPr>
          <p:cNvPr id="3" name="Content Placeholder 2"/>
          <p:cNvSpPr>
            <a:spLocks noGrp="1"/>
          </p:cNvSpPr>
          <p:nvPr>
            <p:ph idx="1"/>
          </p:nvPr>
        </p:nvSpPr>
        <p:spPr>
          <a:xfrm>
            <a:off x="214282" y="1571612"/>
            <a:ext cx="8572560" cy="4114800"/>
          </a:xfrm>
        </p:spPr>
        <p:txBody>
          <a:bodyPr/>
          <a:lstStyle/>
          <a:p>
            <a:pPr marL="0" lvl="1" indent="0" algn="ctr">
              <a:buClr>
                <a:schemeClr val="hlink"/>
              </a:buClr>
              <a:buSzPct val="120000"/>
              <a:buNone/>
            </a:pPr>
            <a:r>
              <a:rPr lang="el-GR" sz="2000" b="1" dirty="0" smtClean="0">
                <a:latin typeface="Myriad Pro" pitchFamily="34" charset="0"/>
                <a:cs typeface="Tahoma" pitchFamily="34" charset="0"/>
              </a:rPr>
              <a:t>Διοικητική Επιστήμη και Τεχνολογία (ΔΕΤ)</a:t>
            </a:r>
          </a:p>
          <a:p>
            <a:pPr marL="0" lvl="1" indent="0" algn="ctr">
              <a:buClr>
                <a:schemeClr val="hlink"/>
              </a:buClr>
              <a:buSzPct val="120000"/>
              <a:buNone/>
            </a:pPr>
            <a:r>
              <a:rPr lang="el-GR" sz="2000" b="1" u="sng" dirty="0" smtClean="0">
                <a:solidFill>
                  <a:srgbClr val="000000"/>
                </a:solidFill>
                <a:latin typeface="Myriad Pro" pitchFamily="34" charset="0"/>
                <a:cs typeface="Tahoma" pitchFamily="34" charset="0"/>
              </a:rPr>
              <a:t>Προοπτικές Απασχόλησης</a:t>
            </a:r>
          </a:p>
          <a:p>
            <a:pPr marL="0" lvl="1" algn="just">
              <a:buClr>
                <a:srgbClr val="C00000"/>
              </a:buClr>
              <a:buFont typeface="Arial" pitchFamily="34" charset="0"/>
              <a:buChar char="•"/>
              <a:defRPr/>
            </a:pPr>
            <a:r>
              <a:rPr lang="el-GR" sz="2000" dirty="0" smtClean="0">
                <a:latin typeface="Myriad Pro" pitchFamily="34" charset="0"/>
              </a:rPr>
              <a:t>Οι πτυχιούχοι του Τμήματος ΔΕΤ είναι ανταγωνιστικοί ως στελέχη και ως σύμβουλοι σε όλες τις παραδοσιακές ειδικότητες της Διοίκησης Επιχειρήσεων στο νέο περιβάλλον του ηλεκτρονικού επιχειρείν και της κοινωνίας της πληροφορίας, με έμφαση σε ειδικότητες αιχμής.</a:t>
            </a:r>
          </a:p>
          <a:p>
            <a:pPr marL="0" lvl="1" algn="just">
              <a:buClr>
                <a:srgbClr val="C00000"/>
              </a:buClr>
              <a:buFont typeface="Arial" pitchFamily="34" charset="0"/>
              <a:buChar char="•"/>
              <a:defRPr/>
            </a:pPr>
            <a:r>
              <a:rPr lang="el-GR" sz="2000" dirty="0" smtClean="0">
                <a:latin typeface="Myriad Pro" pitchFamily="34" charset="0"/>
              </a:rPr>
              <a:t>Ενδεικτικά</a:t>
            </a:r>
            <a:r>
              <a:rPr lang="en-US" sz="2000" dirty="0" smtClean="0">
                <a:latin typeface="Myriad Pro" pitchFamily="34" charset="0"/>
              </a:rPr>
              <a:t>:</a:t>
            </a:r>
            <a:r>
              <a:rPr lang="el-GR" sz="2000" dirty="0" smtClean="0">
                <a:latin typeface="Myriad Pro" pitchFamily="34" charset="0"/>
              </a:rPr>
              <a:t> Επιχειρησιακή Έρευνα και Λήψη Αποφάσεων, Ηλεκτρονικό Εμπόριο και Ψηφιακό Μάρκετινγκ, Επιχειρησιακή Στρατηγική, Διαχείριση Ανθρώπινων Πόρων, </a:t>
            </a:r>
            <a:r>
              <a:rPr lang="el-GR" sz="2000" dirty="0" err="1" smtClean="0">
                <a:latin typeface="Myriad Pro" pitchFamily="34" charset="0"/>
              </a:rPr>
              <a:t>Οργανωσιακή</a:t>
            </a:r>
            <a:r>
              <a:rPr lang="el-GR" sz="2000" dirty="0" smtClean="0">
                <a:latin typeface="Myriad Pro" pitchFamily="34" charset="0"/>
              </a:rPr>
              <a:t> Συμπεριφορά, </a:t>
            </a:r>
            <a:r>
              <a:rPr lang="el-GR" sz="2000" dirty="0" err="1" smtClean="0">
                <a:latin typeface="Myriad Pro" pitchFamily="34" charset="0"/>
              </a:rPr>
              <a:t>Οργανωσιακή</a:t>
            </a:r>
            <a:r>
              <a:rPr lang="el-GR" sz="2000" dirty="0" smtClean="0">
                <a:latin typeface="Myriad Pro" pitchFamily="34" charset="0"/>
              </a:rPr>
              <a:t> Ψυχολογία και Ανάπτυξη Προσωπικών Ικανοτήτων, Διαχείριση Γνώσης και Μάθησης, Διαχείριση Καινοτομίας και Επιχειρηματικότητας, Ποσοτικές Μέθοδοι στο Μάνατζμεντ, Ψηφιακή Οικονομία/ Κοινωνική Ανάπτυξη και Διαχείριση Καινοτομίας, Internet και Νέα Ψηφιακά Κανάλια Διανομών και Πωλήσεων, Διοίκηση Πληροφοριακών και Τηλεπικοινωνιακών Πόρων/ Συστημάτων, Διοίκηση Εφοδιαστικής Αλυσίδας κ.ά. </a:t>
            </a:r>
          </a:p>
          <a:p>
            <a:pPr marL="0" lvl="1" indent="0" algn="ctr">
              <a:buClr>
                <a:schemeClr val="hlink"/>
              </a:buClr>
              <a:buSzPct val="120000"/>
              <a:buNone/>
            </a:pPr>
            <a:endParaRPr lang="en-US" b="1" u="sng" dirty="0" smtClean="0">
              <a:solidFill>
                <a:srgbClr val="000000"/>
              </a:solidFill>
              <a:latin typeface="Myriad Pro" pitchFamily="34" charset="0"/>
              <a:cs typeface="Tahoma" pitchFamily="34" charset="0"/>
            </a:endParaRPr>
          </a:p>
        </p:txBody>
      </p:sp>
      <p:sp>
        <p:nvSpPr>
          <p:cNvPr id="4" name="Slide Number Placeholder 3"/>
          <p:cNvSpPr>
            <a:spLocks noGrp="1"/>
          </p:cNvSpPr>
          <p:nvPr>
            <p:ph type="sldNum" sz="quarter" idx="12"/>
          </p:nvPr>
        </p:nvSpPr>
        <p:spPr/>
        <p:txBody>
          <a:bodyPr/>
          <a:lstStyle/>
          <a:p>
            <a:pPr>
              <a:defRPr/>
            </a:pPr>
            <a:fld id="{E2505CC8-CBD6-42AC-87E1-F4A36674987E}" type="slidenum">
              <a:rPr lang="el-GR" altLang="el-GR" smtClean="0"/>
              <a:pPr>
                <a:defRPr/>
              </a:pPr>
              <a:t>9</a:t>
            </a:fld>
            <a:endParaRPr lang="el-GR" altLang="el-GR"/>
          </a:p>
        </p:txBody>
      </p:sp>
    </p:spTree>
    <p:extLst>
      <p:ext uri="{BB962C8B-B14F-4D97-AF65-F5344CB8AC3E}">
        <p14:creationId xmlns="" xmlns:p14="http://schemas.microsoft.com/office/powerpoint/2010/main" val="1660607281"/>
      </p:ext>
    </p:extLst>
  </p:cSld>
  <p:clrMapOvr>
    <a:masterClrMapping/>
  </p:clrMapOvr>
  <p:timing>
    <p:tnLst>
      <p:par>
        <p:cTn id="1" dur="indefinite" restart="never" nodeType="tmRoot"/>
      </p:par>
    </p:tnLst>
  </p:timing>
</p:sld>
</file>

<file path=ppt/theme/theme1.xml><?xml version="1.0" encoding="utf-8"?>
<a:theme xmlns:a="http://schemas.openxmlformats.org/drawingml/2006/main" name="Ωκεανός">
  <a:themeElements>
    <a:clrScheme name="Ωκεανός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Ωκεανός">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Ωκεανός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Ωκεανός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Ωκεανός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Ωκεανός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Ωκεανός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Ωκεανός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Ωκεανός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Ωκεανός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1165</TotalTime>
  <Words>1984</Words>
  <Application>Microsoft Office PowerPoint</Application>
  <PresentationFormat>Προβολή στην οθόνη (4:3)</PresentationFormat>
  <Paragraphs>157</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Ωκεανός</vt:lpstr>
      <vt:lpstr>            ΜΟΝΑΔΑ ΠΡΑΚΤΙΚΗΣ ΑΣΚΗΣΗΣ ΚΑΙ ΔΙΑΣΥΝΔΕΣΗΣ ΜΕ ΤΗΝ ΑΓΟΡΑ ΕΡΓΑΣΙΑΣ  Γραφείο Διασύνδεσης ΟΠΑ</vt:lpstr>
      <vt:lpstr>ΟΠΑ – ΓΡΑΦΕΙΟ ΔΙΑΣΥΝΔΕΣΗΣ Ποιοι είμαστε;</vt:lpstr>
      <vt:lpstr>ΟΠΑ – ΓΡΑΦΕΙΟ ΔΙΑΣΥΝΔΕΣΗΣ Ποιοι είμαστε;</vt:lpstr>
      <vt:lpstr>ΣΧΟΛΗ  ΟΙΚΟΝΟΜΙΚΩΝ ΕΠΙΣΤΗΜΩΝ</vt:lpstr>
      <vt:lpstr>ΣΧΟΛΗ ΟΙΚΟΝΟΜΙΚΩΝ ΕΠΙΣΤΗΜΩΝ</vt:lpstr>
      <vt:lpstr>ΣΧΟΛΗ  ΟΙΚΟΝΟΜΙΚΩΝ ΕΠΙΣΤΗΜΩΝ</vt:lpstr>
      <vt:lpstr>ΣΧΟΛΗ ΟΙΚΟΝΟΜΙΚΩΝ ΕΠΙΣΤΗΜΩΝ</vt:lpstr>
      <vt:lpstr>ΣΧΟΛΗ  ΔΙΟΙΚΗΣΗΣ ΕΠΙΧΕΙΡΗΣΕΩΝ</vt:lpstr>
      <vt:lpstr>ΣΧΟΛΗ  ΔΙΟΙΚΗΣΗΣ ΕΠΙΧΕΙΡΗΣΕΩΝ</vt:lpstr>
      <vt:lpstr>ΣΧΟΛΗ  ΔΙΟΙΚΗΣΗΣ ΕΠΙΧΕΙΡΗΣΕΩΝ</vt:lpstr>
      <vt:lpstr>ΣΧΟΛΗ  ΔΙΟΙΚΗΣΗΣ ΕΠΙΧΕΙΡΗΣΕΩΝ</vt:lpstr>
      <vt:lpstr>ΣΧΟΛΗ  ΔΙΟΙΚΗΣΗΣ ΕΠΙΧΕΙΡΗΣΕΩΝ</vt:lpstr>
      <vt:lpstr>ΣΧΟΛΗ  ΔΙΟΙΚΗΣΗΣ ΕΠΙΧΕΙΡΗΣΕΩΝ</vt:lpstr>
      <vt:lpstr>ΣΧΟΛΗ  ΔΙΟΙΚΗΣΗΣ ΕΠΙΧΕΙΡΗΣΕΩΝ</vt:lpstr>
      <vt:lpstr>ΣΧΟΛΗ  ΔΙΟΙΚΗΣΗΣ ΕΠΙΧΕΙΡΗΣΕΩΝ</vt:lpstr>
      <vt:lpstr>ΣΧΟΛΗ  ΔΙΟΙΚΗΣΗΣ ΕΠΙΧΕΙΡΗΣΕΩΝ</vt:lpstr>
      <vt:lpstr>ΣΧΟΛΗ  ΔΙΟΙΚΗΣΗΣ ΕΠΙΧΕΙΡΗΣΕΩΝ</vt:lpstr>
      <vt:lpstr> ΣΧΟΛΗ ΕΠΙΣΤΗΜΩΝ ΚΑΙ ΤΕΧΝΟΛΟΓΙΑΣ ΤΗΣ ΠΛΗΡΟΦΟΡΙΑΣ </vt:lpstr>
      <vt:lpstr>ΣΧΟΛΗ ΕΠΙΣΤΗΜΩΝ ΚΑΙ ΤΕΧΝΟΛΟΓΙΑΣ ΤΗΣ ΠΛΗΡΟΦΟΡΙΑΣ</vt:lpstr>
      <vt:lpstr>ΣΧΟΛΗ ΕΠΙΣΤΗΜΩΝ ΚΑΙ ΤΕΧΝΟΛΟΓΙΑΣ ΤΗΣ ΠΛΗΡΟΦΟΡΙΑΣ</vt:lpstr>
      <vt:lpstr>ΣΧΟΛΗ ΕΠΙΣΤΗΜΩΝ ΚΑΙ ΤΕΧΝΟΛΟΓΙΑΣ ΤΗΣ ΠΛΗΡΟΦΟΡΙΑΣ</vt:lpstr>
      <vt:lpstr> Κριτήρια Επιλογής ενός Πανεπιστημιακού τμήματος </vt:lpstr>
    </vt:vector>
  </TitlesOfParts>
  <Company>Οικονομικό Πανεπιστήμιο Αθηνών</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Athens University of Economics and Business</dc:title>
  <dc:creator>me-ss</dc:creator>
  <cp:lastModifiedBy>viktoras</cp:lastModifiedBy>
  <cp:revision>275</cp:revision>
  <dcterms:created xsi:type="dcterms:W3CDTF">2013-04-17T07:05:36Z</dcterms:created>
  <dcterms:modified xsi:type="dcterms:W3CDTF">2021-03-12T11:51:08Z</dcterms:modified>
</cp:coreProperties>
</file>